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330" r:id="rId2"/>
    <p:sldId id="333" r:id="rId3"/>
    <p:sldId id="317" r:id="rId4"/>
    <p:sldId id="355" r:id="rId5"/>
    <p:sldId id="337" r:id="rId6"/>
    <p:sldId id="339" r:id="rId7"/>
    <p:sldId id="341" r:id="rId8"/>
    <p:sldId id="340" r:id="rId9"/>
    <p:sldId id="356" r:id="rId10"/>
    <p:sldId id="342" r:id="rId11"/>
    <p:sldId id="357" r:id="rId12"/>
    <p:sldId id="359" r:id="rId13"/>
    <p:sldId id="335" r:id="rId14"/>
    <p:sldId id="360" r:id="rId15"/>
    <p:sldId id="362" r:id="rId16"/>
    <p:sldId id="361" r:id="rId17"/>
    <p:sldId id="363" r:id="rId18"/>
    <p:sldId id="364" r:id="rId19"/>
    <p:sldId id="365" r:id="rId20"/>
    <p:sldId id="344" r:id="rId21"/>
    <p:sldId id="366" r:id="rId22"/>
    <p:sldId id="367" r:id="rId23"/>
    <p:sldId id="368" r:id="rId24"/>
    <p:sldId id="370" r:id="rId25"/>
    <p:sldId id="369" r:id="rId26"/>
    <p:sldId id="371" r:id="rId27"/>
    <p:sldId id="353" r:id="rId28"/>
    <p:sldId id="274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2754ECA-0284-48FC-9EE6-31082F1E9D55}">
          <p14:sldIdLst>
            <p14:sldId id="330"/>
            <p14:sldId id="333"/>
            <p14:sldId id="317"/>
            <p14:sldId id="355"/>
            <p14:sldId id="337"/>
            <p14:sldId id="339"/>
            <p14:sldId id="341"/>
            <p14:sldId id="340"/>
            <p14:sldId id="356"/>
            <p14:sldId id="342"/>
            <p14:sldId id="357"/>
            <p14:sldId id="359"/>
            <p14:sldId id="335"/>
            <p14:sldId id="360"/>
            <p14:sldId id="362"/>
            <p14:sldId id="361"/>
            <p14:sldId id="363"/>
            <p14:sldId id="364"/>
            <p14:sldId id="365"/>
            <p14:sldId id="344"/>
            <p14:sldId id="366"/>
            <p14:sldId id="367"/>
            <p14:sldId id="368"/>
            <p14:sldId id="370"/>
            <p14:sldId id="369"/>
            <p14:sldId id="371"/>
            <p14:sldId id="353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56A3"/>
    <a:srgbClr val="5B9BD5"/>
    <a:srgbClr val="54758A"/>
    <a:srgbClr val="105FA8"/>
    <a:srgbClr val="0056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9" autoAdjust="0"/>
    <p:restoredTop sz="84355" autoAdjust="0"/>
  </p:normalViewPr>
  <p:slideViewPr>
    <p:cSldViewPr snapToGrid="0" showGuides="1">
      <p:cViewPr varScale="1">
        <p:scale>
          <a:sx n="72" d="100"/>
          <a:sy n="72" d="100"/>
        </p:scale>
        <p:origin x="470" y="72"/>
      </p:cViewPr>
      <p:guideLst>
        <p:guide orient="horz" pos="220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948754-32AE-49A7-876D-AC3D0802AB3E}" type="datetimeFigureOut">
              <a:rPr lang="zh-CN" altLang="en-US" smtClean="0"/>
              <a:t>2023/8/22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371B0-A764-4D70-A9DA-F37654AEF3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84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371B0-A764-4D70-A9DA-F37654AEF31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5291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Swing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算法是阿里早期使用到的一种召回算法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在阿里多个业务被验证过非常有效的一种召回方式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dirty="0"/>
              <a:t>可以考虑加入用户权重信息，比如可以对较活跃的用户做一定的惩罚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371B0-A764-4D70-A9DA-F37654AEF31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67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371B0-A764-4D70-A9DA-F37654AEF31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355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371B0-A764-4D70-A9DA-F37654AEF31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4816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2A2B2E"/>
                </a:solidFill>
                <a:effectLst/>
                <a:latin typeface="PingFang SC"/>
              </a:rPr>
              <a:t>加权回归损失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371B0-A764-4D70-A9DA-F37654AEF31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4458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图</a:t>
            </a:r>
            <a:r>
              <a:rPr lang="en-US" altLang="zh-CN" dirty="0"/>
              <a:t>2(a)</a:t>
            </a:r>
            <a:r>
              <a:rPr lang="zh-CN" altLang="en-US" dirty="0"/>
              <a:t>和图</a:t>
            </a:r>
            <a:r>
              <a:rPr lang="en-US" altLang="zh-CN" dirty="0"/>
              <a:t>2(b)</a:t>
            </a:r>
            <a:r>
              <a:rPr lang="zh-CN" altLang="en-US" dirty="0"/>
              <a:t>显示了来自</a:t>
            </a:r>
            <a:r>
              <a:rPr lang="en-US" altLang="zh-CN" dirty="0"/>
              <a:t>Beibei</a:t>
            </a:r>
            <a:r>
              <a:rPr lang="zh-CN" altLang="en-US" dirty="0"/>
              <a:t>的两个例子，分别展示了</a:t>
            </a:r>
            <a:r>
              <a:rPr lang="en-US" altLang="zh-CN" dirty="0"/>
              <a:t>SSL</a:t>
            </a:r>
            <a:r>
              <a:rPr lang="zh-CN" altLang="en-US" dirty="0"/>
              <a:t>任务与目标任务之间梯度方向和梯度幅度的不平衡现象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371B0-A764-4D70-A9DA-F37654AEF31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1449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因此，我们的目标是在每次迭代中通过自适应地修改</a:t>
            </a:r>
            <a:r>
              <a:rPr lang="en-US" altLang="zh-CN" b="0" i="0" dirty="0" err="1">
                <a:solidFill>
                  <a:srgbClr val="101214"/>
                </a:solidFill>
                <a:effectLst/>
                <a:latin typeface="PingFang SC"/>
              </a:rPr>
              <a:t>Gaux,i</a:t>
            </a:r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的方向和大小来平衡</a:t>
            </a:r>
            <a:r>
              <a:rPr lang="en-US" altLang="zh-CN" b="0" i="0" dirty="0" err="1">
                <a:solidFill>
                  <a:srgbClr val="101214"/>
                </a:solidFill>
                <a:effectLst/>
                <a:latin typeface="PingFang SC"/>
              </a:rPr>
              <a:t>Gaux,i</a:t>
            </a:r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和</a:t>
            </a:r>
            <a:r>
              <a:rPr lang="en-US" altLang="zh-CN" b="0" i="0" dirty="0">
                <a:solidFill>
                  <a:srgbClr val="101214"/>
                </a:solidFill>
                <a:effectLst/>
                <a:latin typeface="PingFang SC"/>
              </a:rPr>
              <a:t>G</a:t>
            </a:r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𝑡𝑎𝑟</a:t>
            </a:r>
            <a:endParaRPr lang="en-US" altLang="zh-CN" b="0" i="0" dirty="0">
              <a:solidFill>
                <a:srgbClr val="101214"/>
              </a:solidFill>
              <a:effectLst/>
              <a:latin typeface="PingFang SC"/>
            </a:endParaRPr>
          </a:p>
          <a:p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作为解决方案，我们致力于改变辅助梯度</a:t>
            </a:r>
            <a:r>
              <a:rPr lang="en-US" altLang="zh-CN" b="0" i="0" dirty="0">
                <a:solidFill>
                  <a:srgbClr val="101214"/>
                </a:solidFill>
                <a:effectLst/>
                <a:latin typeface="PingFang SC"/>
              </a:rPr>
              <a:t>||</a:t>
            </a:r>
            <a:r>
              <a:rPr lang="en-US" altLang="zh-CN" b="0" i="0" dirty="0" err="1">
                <a:solidFill>
                  <a:srgbClr val="101214"/>
                </a:solidFill>
                <a:effectLst/>
                <a:latin typeface="PingFang SC"/>
              </a:rPr>
              <a:t>Gaux,i</a:t>
            </a:r>
            <a:r>
              <a:rPr lang="en-US" altLang="zh-CN" b="0" i="0" dirty="0">
                <a:solidFill>
                  <a:srgbClr val="101214"/>
                </a:solidFill>
                <a:effectLst/>
                <a:latin typeface="PingFang SC"/>
              </a:rPr>
              <a:t>||&gt;||G</a:t>
            </a:r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𝑡𝑎𝑟</a:t>
            </a:r>
            <a:r>
              <a:rPr lang="en-US" altLang="zh-CN" b="0" i="0" dirty="0">
                <a:solidFill>
                  <a:srgbClr val="101214"/>
                </a:solidFill>
                <a:effectLst/>
                <a:latin typeface="PingFang SC"/>
              </a:rPr>
              <a:t>||</a:t>
            </a:r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时，</a:t>
            </a:r>
            <a:r>
              <a:rPr lang="en-US" altLang="zh-CN" b="0" i="0" dirty="0" err="1">
                <a:solidFill>
                  <a:srgbClr val="101214"/>
                </a:solidFill>
                <a:effectLst/>
                <a:latin typeface="PingFang SC"/>
              </a:rPr>
              <a:t>Gaux,i</a:t>
            </a:r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的方向和大小，从而将优化导向目标任务</a:t>
            </a:r>
            <a:endParaRPr lang="en-US" altLang="zh-CN" b="0" i="0" dirty="0">
              <a:solidFill>
                <a:srgbClr val="101214"/>
              </a:solidFill>
              <a:effectLst/>
              <a:latin typeface="PingFang SC"/>
            </a:endParaRPr>
          </a:p>
          <a:p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将辅助梯度投影到目标梯度的法平面来修改梯度方向</a:t>
            </a:r>
            <a:r>
              <a:rPr lang="en-US" altLang="zh-CN" b="0" i="0" dirty="0">
                <a:solidFill>
                  <a:srgbClr val="101214"/>
                </a:solidFill>
                <a:effectLst/>
                <a:latin typeface="PingFang SC"/>
              </a:rPr>
              <a:t>(</a:t>
            </a:r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平面投影向量公式</a:t>
            </a:r>
            <a:r>
              <a:rPr lang="en-US" altLang="zh-CN" b="0" i="0" dirty="0">
                <a:solidFill>
                  <a:srgbClr val="101214"/>
                </a:solidFill>
                <a:effectLst/>
                <a:latin typeface="PingFang SC"/>
              </a:rPr>
              <a:t>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371B0-A764-4D70-A9DA-F37654AEF31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5293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371B0-A764-4D70-A9DA-F37654AEF31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1941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371B0-A764-4D70-A9DA-F37654AEF31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9247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101214"/>
                </a:solidFill>
                <a:effectLst/>
                <a:latin typeface="PingFang SC"/>
              </a:rPr>
              <a:t>CML</a:t>
            </a:r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中的跨行为</a:t>
            </a:r>
            <a:r>
              <a:rPr lang="en-US" altLang="zh-CN" b="0" i="0" dirty="0">
                <a:solidFill>
                  <a:srgbClr val="101214"/>
                </a:solidFill>
                <a:effectLst/>
                <a:latin typeface="PingFang SC"/>
              </a:rPr>
              <a:t>SSL</a:t>
            </a:r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在每个辅助和目标行为对之间执行，以捕获跨类型行为依赖。</a:t>
            </a:r>
            <a:r>
              <a:rPr lang="en-US" altLang="zh-CN" b="0" i="0" dirty="0">
                <a:solidFill>
                  <a:srgbClr val="101214"/>
                </a:solidFill>
                <a:effectLst/>
                <a:latin typeface="PingFang SC"/>
              </a:rPr>
              <a:t>CML</a:t>
            </a:r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的</a:t>
            </a:r>
            <a:r>
              <a:rPr lang="en-US" altLang="zh-CN" b="0" i="0" dirty="0">
                <a:solidFill>
                  <a:srgbClr val="101214"/>
                </a:solidFill>
                <a:effectLst/>
                <a:latin typeface="PingFang SC"/>
              </a:rPr>
              <a:t>SSL</a:t>
            </a:r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范例遵循常规规则，即任何不同用户的视图都将被视为负对。然而，基于丰富的语义和庞大的行为数据量，用户可能具有相似的偏好，常见的做法可能会产生许多假阴性对</a:t>
            </a:r>
            <a:endParaRPr lang="en-US" altLang="zh-CN" sz="1200" b="0" i="0" dirty="0">
              <a:solidFill>
                <a:srgbClr val="101214"/>
              </a:solidFill>
              <a:effectLst/>
              <a:latin typeface="PingFang SC"/>
            </a:endParaRPr>
          </a:p>
          <a:p>
            <a:r>
              <a:rPr lang="en-US" altLang="zh-CN" b="0" i="0" dirty="0">
                <a:solidFill>
                  <a:srgbClr val="101214"/>
                </a:solidFill>
                <a:effectLst/>
                <a:latin typeface="PingFang SC"/>
              </a:rPr>
              <a:t>S-</a:t>
            </a:r>
            <a:r>
              <a:rPr lang="en-US" altLang="zh-CN" b="0" i="0" dirty="0" err="1">
                <a:solidFill>
                  <a:srgbClr val="101214"/>
                </a:solidFill>
                <a:effectLst/>
                <a:latin typeface="PingFang SC"/>
              </a:rPr>
              <a:t>MBRec</a:t>
            </a:r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中的</a:t>
            </a:r>
            <a:r>
              <a:rPr lang="en-US" altLang="zh-CN" b="0" i="0" dirty="0">
                <a:solidFill>
                  <a:srgbClr val="101214"/>
                </a:solidFill>
                <a:effectLst/>
                <a:latin typeface="PingFang SC"/>
              </a:rPr>
              <a:t>SSL</a:t>
            </a:r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基于目标行为下的数据，通过寻找相似的用户，构建额外的正样本。然而，由于数据过于稀疏，计算出的结点相似度并不可靠。更糟糕的是，在当前</a:t>
            </a:r>
            <a:r>
              <a:rPr lang="en-US" altLang="zh-CN" b="0" i="0" dirty="0">
                <a:solidFill>
                  <a:srgbClr val="101214"/>
                </a:solidFill>
                <a:effectLst/>
                <a:latin typeface="PingFang SC"/>
              </a:rPr>
              <a:t>SSL</a:t>
            </a:r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范式下，负迁移将进一步放大，这鼓励了不可靠的正样本之间的对齐</a:t>
            </a:r>
            <a:endParaRPr lang="en-US" altLang="zh-CN" b="0" i="0" dirty="0">
              <a:solidFill>
                <a:srgbClr val="101214"/>
              </a:solidFill>
              <a:effectLst/>
              <a:latin typeface="PingFang SC"/>
            </a:endParaRPr>
          </a:p>
          <a:p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因此，本文的目标是充分利用所有行为下的数据，以高置信度选择潜在的相似用户，并拒绝增加正样本，考虑到对交互噪声的鲁棒性，行为间</a:t>
            </a:r>
            <a:r>
              <a:rPr lang="en-US" altLang="zh-CN" b="0" i="0" dirty="0">
                <a:solidFill>
                  <a:srgbClr val="101214"/>
                </a:solidFill>
                <a:effectLst/>
                <a:latin typeface="PingFang SC"/>
              </a:rPr>
              <a:t>SSL</a:t>
            </a:r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很可能引入来自辅助行为的噪声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371B0-A764-4D70-A9DA-F37654AEF31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5662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371B0-A764-4D70-A9DA-F37654AEF31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592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371B0-A764-4D70-A9DA-F37654AEF31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7834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371B0-A764-4D70-A9DA-F37654AEF31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74136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一些多行为模型</a:t>
            </a:r>
            <a:r>
              <a:rPr lang="en-US" altLang="zh-CN" b="0" i="0" dirty="0">
                <a:solidFill>
                  <a:srgbClr val="101214"/>
                </a:solidFill>
                <a:effectLst/>
                <a:latin typeface="PingFang SC"/>
              </a:rPr>
              <a:t>(</a:t>
            </a:r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例如，</a:t>
            </a:r>
            <a:r>
              <a:rPr lang="en-US" altLang="zh-CN" b="0" i="0" dirty="0">
                <a:solidFill>
                  <a:srgbClr val="101214"/>
                </a:solidFill>
                <a:effectLst/>
                <a:latin typeface="PingFang SC"/>
              </a:rPr>
              <a:t>MATN, MBGMN)</a:t>
            </a:r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可能比一些将所有行为视为同一类型的单行为模型表现得更差。</a:t>
            </a:r>
            <a:r>
              <a:rPr lang="en-US" altLang="zh-CN" b="0" i="0" dirty="0">
                <a:solidFill>
                  <a:srgbClr val="101214"/>
                </a:solidFill>
                <a:effectLst/>
                <a:latin typeface="PingFang SC"/>
              </a:rPr>
              <a:t>(</a:t>
            </a:r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例如</a:t>
            </a:r>
            <a:r>
              <a:rPr lang="en-US" altLang="zh-CN" b="0" i="0" dirty="0">
                <a:solidFill>
                  <a:srgbClr val="101214"/>
                </a:solidFill>
                <a:effectLst/>
                <a:latin typeface="PingFang SC"/>
              </a:rPr>
              <a:t>,</a:t>
            </a:r>
            <a:r>
              <a:rPr lang="en-US" altLang="zh-CN" b="0" i="0" dirty="0" err="1">
                <a:solidFill>
                  <a:srgbClr val="101214"/>
                </a:solidFill>
                <a:effectLst/>
                <a:latin typeface="PingFang SC"/>
              </a:rPr>
              <a:t>LightGCN</a:t>
            </a:r>
            <a:r>
              <a:rPr lang="en-US" altLang="zh-CN" b="0" i="0" dirty="0">
                <a:solidFill>
                  <a:srgbClr val="101214"/>
                </a:solidFill>
                <a:effectLst/>
                <a:latin typeface="PingFang SC"/>
              </a:rPr>
              <a:t>)</a:t>
            </a:r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。</a:t>
            </a:r>
            <a:r>
              <a:rPr lang="en-US" altLang="zh-CN" b="0" i="0" dirty="0">
                <a:solidFill>
                  <a:srgbClr val="101214"/>
                </a:solidFill>
                <a:effectLst/>
                <a:latin typeface="PingFang SC"/>
              </a:rPr>
              <a:t>MBGMN</a:t>
            </a:r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和</a:t>
            </a:r>
            <a:r>
              <a:rPr lang="en-US" altLang="zh-CN" b="0" i="0" dirty="0">
                <a:solidFill>
                  <a:srgbClr val="101214"/>
                </a:solidFill>
                <a:effectLst/>
                <a:latin typeface="PingFang SC"/>
              </a:rPr>
              <a:t>MATN</a:t>
            </a:r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较差的性能可能表明它们在区分行为类型方面存在缺陷。而</a:t>
            </a:r>
            <a:r>
              <a:rPr lang="en-US" altLang="zh-CN" b="0" i="0" dirty="0">
                <a:solidFill>
                  <a:srgbClr val="101214"/>
                </a:solidFill>
                <a:effectLst/>
                <a:latin typeface="PingFang SC"/>
              </a:rPr>
              <a:t>EHCF</a:t>
            </a:r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、</a:t>
            </a:r>
            <a:r>
              <a:rPr lang="en-US" altLang="zh-CN" b="0" i="0" dirty="0">
                <a:solidFill>
                  <a:srgbClr val="101214"/>
                </a:solidFill>
                <a:effectLst/>
                <a:latin typeface="PingFang SC"/>
              </a:rPr>
              <a:t>GHCF</a:t>
            </a:r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和</a:t>
            </a:r>
            <a:r>
              <a:rPr lang="en-US" altLang="zh-CN" b="0" i="0" dirty="0">
                <a:solidFill>
                  <a:srgbClr val="101214"/>
                </a:solidFill>
                <a:effectLst/>
                <a:latin typeface="PingFang SC"/>
              </a:rPr>
              <a:t>MBSSL</a:t>
            </a:r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等方法总体上优于单行为模型，凸显了行为建模的重要性。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371B0-A764-4D70-A9DA-F37654AEF31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3213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2A2B2E"/>
                </a:solidFill>
                <a:effectLst/>
                <a:latin typeface="PingFang SC"/>
              </a:rPr>
              <a:t>自注意机制在捕获跨行为的隐式成对依赖方面具有很强的能力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371B0-A764-4D70-A9DA-F37654AEF31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7044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当交互次数增加时，性能会出现轻微的下降，这可能是由于辅助行为数据量不同造成的。例如，在淘宝数据集上，拥有</a:t>
            </a:r>
            <a:r>
              <a:rPr lang="en-US" altLang="zh-CN" b="0" i="0" dirty="0">
                <a:solidFill>
                  <a:srgbClr val="101214"/>
                </a:solidFill>
                <a:effectLst/>
                <a:latin typeface="PingFang SC"/>
              </a:rPr>
              <a:t>12</a:t>
            </a:r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条以上购买记录的用户的辅助行为记录数量远远少于拥有</a:t>
            </a:r>
            <a:r>
              <a:rPr lang="en-US" altLang="zh-CN" b="0" i="0" dirty="0">
                <a:solidFill>
                  <a:srgbClr val="101214"/>
                </a:solidFill>
                <a:effectLst/>
                <a:latin typeface="PingFang SC"/>
              </a:rPr>
              <a:t>9</a:t>
            </a:r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条以下购买记录的用户</a:t>
            </a:r>
            <a:endParaRPr lang="en-US" altLang="zh-CN" b="0" i="0" dirty="0">
              <a:solidFill>
                <a:srgbClr val="101214"/>
              </a:solidFill>
              <a:effectLst/>
              <a:latin typeface="PingFang SC"/>
            </a:endParaRPr>
          </a:p>
          <a:p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行为间</a:t>
            </a:r>
            <a:r>
              <a:rPr lang="en-US" altLang="zh-CN" b="0" i="0" dirty="0">
                <a:solidFill>
                  <a:srgbClr val="101214"/>
                </a:solidFill>
                <a:effectLst/>
                <a:latin typeface="PingFang SC"/>
              </a:rPr>
              <a:t>SSL</a:t>
            </a:r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不可避免地会给目标行为下的表示引入辅助噪声，在这种情况下，提出了行为内</a:t>
            </a:r>
            <a:r>
              <a:rPr lang="en-US" altLang="zh-CN" b="0" i="0" dirty="0">
                <a:solidFill>
                  <a:srgbClr val="101214"/>
                </a:solidFill>
                <a:effectLst/>
                <a:latin typeface="PingFang SC"/>
              </a:rPr>
              <a:t>SSL</a:t>
            </a:r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。为了研究行为内</a:t>
            </a:r>
            <a:r>
              <a:rPr lang="en-US" altLang="zh-CN" b="0" i="0" dirty="0">
                <a:solidFill>
                  <a:srgbClr val="101214"/>
                </a:solidFill>
                <a:effectLst/>
                <a:latin typeface="PingFang SC"/>
              </a:rPr>
              <a:t>SSL</a:t>
            </a:r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缓解噪声影响的能力，人为地在辅助数据中加入一定比例的噪声交互</a:t>
            </a:r>
            <a:r>
              <a:rPr lang="en-US" altLang="zh-CN" b="0" i="0" dirty="0">
                <a:solidFill>
                  <a:srgbClr val="101214"/>
                </a:solidFill>
                <a:effectLst/>
                <a:latin typeface="PingFang SC"/>
              </a:rPr>
              <a:t>(</a:t>
            </a:r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即</a:t>
            </a:r>
            <a:r>
              <a:rPr lang="en-US" altLang="zh-CN" b="0" i="0" dirty="0">
                <a:solidFill>
                  <a:srgbClr val="101214"/>
                </a:solidFill>
                <a:effectLst/>
                <a:latin typeface="PingFang SC"/>
              </a:rPr>
              <a:t>10%</a:t>
            </a:r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、</a:t>
            </a:r>
            <a:r>
              <a:rPr lang="en-US" altLang="zh-CN" b="0" i="0" dirty="0">
                <a:solidFill>
                  <a:srgbClr val="101214"/>
                </a:solidFill>
                <a:effectLst/>
                <a:latin typeface="PingFang SC"/>
              </a:rPr>
              <a:t>20%</a:t>
            </a:r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、</a:t>
            </a:r>
            <a:r>
              <a:rPr lang="en-US" altLang="zh-CN" b="0" i="0" dirty="0">
                <a:solidFill>
                  <a:srgbClr val="101214"/>
                </a:solidFill>
                <a:effectLst/>
                <a:latin typeface="PingFang SC"/>
              </a:rPr>
              <a:t>30%)</a:t>
            </a:r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，随着噪声比的增加，</a:t>
            </a:r>
            <a:r>
              <a:rPr lang="en-US" altLang="zh-CN" b="0" i="0" dirty="0">
                <a:solidFill>
                  <a:srgbClr val="101214"/>
                </a:solidFill>
                <a:effectLst/>
                <a:latin typeface="PingFang SC"/>
              </a:rPr>
              <a:t>MBSSL</a:t>
            </a:r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与各基线之间的差距更加明显。这表明</a:t>
            </a:r>
            <a:r>
              <a:rPr lang="en-US" altLang="zh-CN" b="0" i="0" dirty="0">
                <a:solidFill>
                  <a:srgbClr val="101214"/>
                </a:solidFill>
                <a:effectLst/>
                <a:latin typeface="PingFang SC"/>
              </a:rPr>
              <a:t>MBSSL</a:t>
            </a:r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有能力找出有信息量的图模式，并减轻对某些交互的过度依赖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371B0-A764-4D70-A9DA-F37654AEF31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19695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策略</a:t>
            </a:r>
            <a:r>
              <a:rPr lang="en-US" altLang="zh-CN" b="0" i="0" dirty="0">
                <a:solidFill>
                  <a:srgbClr val="101214"/>
                </a:solidFill>
                <a:effectLst/>
                <a:latin typeface="PingFang SC"/>
              </a:rPr>
              <a:t>C</a:t>
            </a:r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与我们模型的性能差距表明，故意保持目标梯度与辅助梯度的冲突较小，可以提高泛化能力，缓解过拟合问题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371B0-A764-4D70-A9DA-F37654AEF31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8106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2A2B2E"/>
                </a:solidFill>
                <a:effectLst/>
                <a:latin typeface="PingFang SC"/>
              </a:rPr>
              <a:t>由于捕获高跳信号的能力增强，更多的嵌入传播层可以获得更好的性能。然而，当层数超过</a:t>
            </a:r>
            <a:r>
              <a:rPr lang="en-US" altLang="zh-CN" b="0" i="0" dirty="0">
                <a:solidFill>
                  <a:srgbClr val="2A2B2E"/>
                </a:solidFill>
                <a:effectLst/>
                <a:latin typeface="PingFang SC"/>
              </a:rPr>
              <a:t>4</a:t>
            </a:r>
            <a:r>
              <a:rPr lang="zh-CN" altLang="en-US" b="0" i="0" dirty="0">
                <a:solidFill>
                  <a:srgbClr val="2A2B2E"/>
                </a:solidFill>
                <a:effectLst/>
                <a:latin typeface="PingFang SC"/>
              </a:rPr>
              <a:t>层时，由于过度平滑效应，性能下降很大</a:t>
            </a:r>
            <a:endParaRPr lang="en-US" altLang="zh-CN" b="0" i="0" dirty="0">
              <a:solidFill>
                <a:srgbClr val="101214"/>
              </a:solidFill>
              <a:effectLst/>
              <a:latin typeface="PingFang SC"/>
            </a:endParaRPr>
          </a:p>
          <a:p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较大的温度值将破坏区分负样本的能力。相反，过小的值会过分夸大一些负样本的效果，而使其他负样本无用</a:t>
            </a:r>
            <a:endParaRPr lang="en-US" altLang="zh-CN" b="0" i="0" dirty="0">
              <a:solidFill>
                <a:srgbClr val="101214"/>
              </a:solidFill>
              <a:effectLst/>
              <a:latin typeface="PingFang SC"/>
            </a:endParaRPr>
          </a:p>
          <a:p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松弛因子控制着辅助梯度与目标梯度的大小接近程度，因此松弛因子的选择根据任务的不同而不同</a:t>
            </a:r>
            <a:endParaRPr lang="en-US" altLang="zh-CN" b="0" i="0" dirty="0">
              <a:solidFill>
                <a:srgbClr val="101214"/>
              </a:solidFill>
              <a:effectLst/>
              <a:latin typeface="PingFang SC"/>
            </a:endParaRPr>
          </a:p>
          <a:p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太低或太大的</a:t>
            </a:r>
            <a:r>
              <a:rPr lang="en-US" altLang="zh-CN" b="0" i="0" dirty="0">
                <a:solidFill>
                  <a:srgbClr val="101214"/>
                </a:solidFill>
                <a:effectLst/>
                <a:latin typeface="PingFang SC"/>
              </a:rPr>
              <a:t>N</a:t>
            </a:r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值都会降低性能，这证明了足够的负样本的必要性和选择性行为间</a:t>
            </a:r>
            <a:r>
              <a:rPr lang="en-US" altLang="zh-CN" b="0" i="0" dirty="0">
                <a:solidFill>
                  <a:srgbClr val="101214"/>
                </a:solidFill>
                <a:effectLst/>
                <a:latin typeface="PingFang SC"/>
              </a:rPr>
              <a:t>SSL</a:t>
            </a:r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的有效性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371B0-A764-4D70-A9DA-F37654AEF31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4248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371B0-A764-4D70-A9DA-F37654AEF31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488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多行为推荐的研究主要是为了对不同交互行为的复杂语义进行建模。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371B0-A764-4D70-A9DA-F37654AEF31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700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101214"/>
                </a:solidFill>
                <a:effectLst/>
                <a:latin typeface="PingFang SC"/>
              </a:rPr>
              <a:t>CML[31]</a:t>
            </a:r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首次采用对比学习来解决目标行为的标签稀缺性问题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371B0-A764-4D70-A9DA-F37654AEF31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137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371B0-A764-4D70-A9DA-F37654AEF31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677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371B0-A764-4D70-A9DA-F37654AEF31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7770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371B0-A764-4D70-A9DA-F37654AEF31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498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371B0-A764-4D70-A9DA-F37654AEF31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848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学到的表征相对于辅助行为的严重偏差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371B0-A764-4D70-A9DA-F37654AEF31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908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007E16-D605-431C-0D77-FC0B3EAE1B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653428"/>
          </a:xfrm>
        </p:spPr>
        <p:txBody>
          <a:bodyPr anchor="b">
            <a:normAutofit/>
          </a:bodyPr>
          <a:lstStyle>
            <a:lvl1pPr algn="ctr"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E8447DF-1D88-58BB-0F4B-00B6B7495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28309"/>
            <a:ext cx="9144000" cy="653429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EA147D-BC40-9D42-E97D-C492C576F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4435-0A68-453A-842F-33056338C8DD}" type="datetime1">
              <a:rPr lang="zh-CN" altLang="en-US" smtClean="0"/>
              <a:t>2023/8/22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16C44C-F3D2-D7AC-C409-5A399E7E4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9A637D-D160-4CCE-E3C4-2E25DA72A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9B5C3-5701-4F52-A9BD-42472237829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FBF5DD6-442E-654A-9F2D-FBCB2C496E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10345"/>
            <a:ext cx="2743200" cy="955023"/>
          </a:xfrm>
          <a:prstGeom prst="rect">
            <a:avLst/>
          </a:prstGeom>
        </p:spPr>
      </p:pic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F085788-1D99-365E-3BAC-A56B7267739F}"/>
              </a:ext>
            </a:extLst>
          </p:cNvPr>
          <p:cNvCxnSpPr/>
          <p:nvPr userDrawn="1"/>
        </p:nvCxnSpPr>
        <p:spPr>
          <a:xfrm>
            <a:off x="411783" y="101129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18408E1-0987-2FDD-2BF2-CA22BB41685C}"/>
              </a:ext>
            </a:extLst>
          </p:cNvPr>
          <p:cNvCxnSpPr>
            <a:cxnSpLocks/>
          </p:cNvCxnSpPr>
          <p:nvPr userDrawn="1"/>
        </p:nvCxnSpPr>
        <p:spPr>
          <a:xfrm>
            <a:off x="672175" y="965368"/>
            <a:ext cx="10942522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67A28A9F-86C0-26B4-B8B7-4CC7188F4540}"/>
              </a:ext>
            </a:extLst>
          </p:cNvPr>
          <p:cNvCxnSpPr>
            <a:cxnSpLocks/>
          </p:cNvCxnSpPr>
          <p:nvPr userDrawn="1"/>
        </p:nvCxnSpPr>
        <p:spPr>
          <a:xfrm>
            <a:off x="552072" y="6292808"/>
            <a:ext cx="10942522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875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上下均无蓝线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000CE25-6C3F-17F1-B922-D73B24F3C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0BA76-67A2-42D0-857A-8F53CB4E0C7E}" type="datetime1">
              <a:rPr lang="zh-CN" altLang="en-US" smtClean="0"/>
              <a:t>2023/8/22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A8945E2-0548-DDEC-C78A-1137F91F9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7DE3C3-E9EA-4F81-1A25-EFB6C65CF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9B5C3-5701-4F52-A9BD-42472237829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53100A-245A-EEB0-1156-043F14E8F8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0"/>
            <a:ext cx="2743200" cy="95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174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056A02-7F77-7384-9931-B5C9A0DD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28910"/>
            <a:ext cx="3932237" cy="1028490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0056A3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662741-95E4-25BC-E156-7A4BB3F20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28910"/>
            <a:ext cx="6172200" cy="4832140"/>
          </a:xfrm>
        </p:spPr>
        <p:txBody>
          <a:bodyPr/>
          <a:lstStyle>
            <a:lvl1pPr>
              <a:defRPr sz="2800">
                <a:solidFill>
                  <a:srgbClr val="0056A3"/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9C8EF26-7117-7BA4-BE67-ACD256A51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8FAC657-A4B8-BABB-2B9E-1CF2045A2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89FB1-7E9E-4160-8160-26B0C5A62FE2}" type="datetime1">
              <a:rPr lang="zh-CN" altLang="en-US" smtClean="0"/>
              <a:t>2023/8/22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85CC32B-8138-D84F-D385-C47CBA250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4AF0A4-5528-0555-05CB-5C756C9D7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9B5C3-5701-4F52-A9BD-42472237829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426B60D-BBF8-9E1B-94A7-A229FB7583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15423"/>
            <a:ext cx="2743200" cy="955023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A005D31-8740-4518-7473-BAB1FED141EB}"/>
              </a:ext>
            </a:extLst>
          </p:cNvPr>
          <p:cNvCxnSpPr>
            <a:cxnSpLocks/>
          </p:cNvCxnSpPr>
          <p:nvPr userDrawn="1"/>
        </p:nvCxnSpPr>
        <p:spPr>
          <a:xfrm>
            <a:off x="552072" y="6292808"/>
            <a:ext cx="10942522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FD4488D-0D96-379D-32E8-590B0C65891B}"/>
              </a:ext>
            </a:extLst>
          </p:cNvPr>
          <p:cNvCxnSpPr>
            <a:cxnSpLocks/>
          </p:cNvCxnSpPr>
          <p:nvPr userDrawn="1"/>
        </p:nvCxnSpPr>
        <p:spPr>
          <a:xfrm>
            <a:off x="672175" y="965368"/>
            <a:ext cx="10942522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627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84B755-C9D8-AF87-629F-D6979978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80052"/>
            <a:ext cx="3932237" cy="977347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0056A3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55A97EE-0813-86AC-4A01-CA8110C252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80052"/>
            <a:ext cx="6172200" cy="4780998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C2CCC2E-E367-6E93-7D94-3306B60254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E88824-3067-24D4-2826-9DB378BA4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9E5B1-5F72-4AA3-95F1-A6AD1F76B447}" type="datetime1">
              <a:rPr lang="zh-CN" altLang="en-US" smtClean="0"/>
              <a:t>2023/8/22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78F2F5D-EE67-B7F2-5AB8-7E9476A7C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DBBAE2E-06E7-6511-90C8-A621C9F50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9B5C3-5701-4F52-A9BD-42472237829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9BB47AB-4D73-B2B0-344E-B7001B5D18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0"/>
            <a:ext cx="2743200" cy="955023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2A45C09-66E6-7AB7-2870-55C7BC60B34F}"/>
              </a:ext>
            </a:extLst>
          </p:cNvPr>
          <p:cNvCxnSpPr>
            <a:cxnSpLocks/>
          </p:cNvCxnSpPr>
          <p:nvPr userDrawn="1"/>
        </p:nvCxnSpPr>
        <p:spPr>
          <a:xfrm>
            <a:off x="552072" y="6292808"/>
            <a:ext cx="10942522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7B70DC0A-26D0-56DA-40F7-7F8A5A3D329C}"/>
              </a:ext>
            </a:extLst>
          </p:cNvPr>
          <p:cNvCxnSpPr>
            <a:cxnSpLocks/>
          </p:cNvCxnSpPr>
          <p:nvPr userDrawn="1"/>
        </p:nvCxnSpPr>
        <p:spPr>
          <a:xfrm>
            <a:off x="672175" y="965368"/>
            <a:ext cx="10942522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6367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9B6AE55-707A-F617-B2BB-FC040E2712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17A4BC-4605-C1A4-B6BD-DE12859E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8BF67-128D-40DC-A079-A4792DB1F5BA}" type="datetime1">
              <a:rPr lang="zh-CN" altLang="en-US" smtClean="0"/>
              <a:t>2023/8/22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EB4BA7-0E00-2ECE-FCD1-51D8FE68C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CEB8BC-19E7-BD88-BF37-310D60150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9B5C3-5701-4F52-A9BD-42472237829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663857A-CC17-F084-2E8E-F155CA2604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0"/>
            <a:ext cx="2743200" cy="955023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A8D84C4-BC68-51D8-A0A8-DDB64FB7D071}"/>
              </a:ext>
            </a:extLst>
          </p:cNvPr>
          <p:cNvCxnSpPr>
            <a:cxnSpLocks/>
          </p:cNvCxnSpPr>
          <p:nvPr userDrawn="1"/>
        </p:nvCxnSpPr>
        <p:spPr>
          <a:xfrm>
            <a:off x="552072" y="6292808"/>
            <a:ext cx="10942522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51769C4-6F71-8CB1-D2E5-544F924E2B37}"/>
              </a:ext>
            </a:extLst>
          </p:cNvPr>
          <p:cNvCxnSpPr>
            <a:cxnSpLocks/>
          </p:cNvCxnSpPr>
          <p:nvPr userDrawn="1"/>
        </p:nvCxnSpPr>
        <p:spPr>
          <a:xfrm>
            <a:off x="672175" y="965368"/>
            <a:ext cx="10942522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标题 1">
            <a:extLst>
              <a:ext uri="{FF2B5EF4-FFF2-40B4-BE49-F238E27FC236}">
                <a16:creationId xmlns:a16="http://schemas.microsoft.com/office/drawing/2014/main" id="{F653C2B5-E655-F07F-DB16-50EA351C8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16144"/>
          </a:xfrm>
        </p:spPr>
        <p:txBody>
          <a:bodyPr>
            <a:normAutofit/>
          </a:bodyPr>
          <a:lstStyle>
            <a:lvl1pPr>
              <a:defRPr sz="2800">
                <a:solidFill>
                  <a:srgbClr val="0056A3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70054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51C2F8D-8C18-C392-2AEF-EDE2067972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152939"/>
            <a:ext cx="2628900" cy="5024024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C1E31B8-07EE-3DCA-2B2B-A56F12EC71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152939"/>
            <a:ext cx="7734300" cy="5024023"/>
          </a:xfrm>
        </p:spPr>
        <p:txBody>
          <a:bodyPr vert="eaVer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591F07-5C51-672C-D7A7-8359DB8B4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47531-1328-427B-96AA-8131BE249989}" type="datetime1">
              <a:rPr lang="zh-CN" altLang="en-US" smtClean="0"/>
              <a:t>2023/8/22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D7B216-2F19-5DB3-BFBB-1E7381473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914E19-C1C6-46AB-B741-6DFC25AF7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9B5C3-5701-4F52-A9BD-42472237829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61DD31-9941-4A1C-555F-4C76B6DB97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32197"/>
            <a:ext cx="2743200" cy="955023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0C13D82-2EB8-442F-0772-6C4DFDEAF0B0}"/>
              </a:ext>
            </a:extLst>
          </p:cNvPr>
          <p:cNvCxnSpPr>
            <a:cxnSpLocks/>
          </p:cNvCxnSpPr>
          <p:nvPr userDrawn="1"/>
        </p:nvCxnSpPr>
        <p:spPr>
          <a:xfrm>
            <a:off x="552072" y="6292808"/>
            <a:ext cx="10942522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D9D4F20-F6B9-F03E-9A89-FFB8096FDEA2}"/>
              </a:ext>
            </a:extLst>
          </p:cNvPr>
          <p:cNvCxnSpPr>
            <a:cxnSpLocks/>
          </p:cNvCxnSpPr>
          <p:nvPr userDrawn="1"/>
        </p:nvCxnSpPr>
        <p:spPr>
          <a:xfrm>
            <a:off x="672175" y="965368"/>
            <a:ext cx="10942522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67701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178E06-B0F2-3A93-D42E-AED724628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43E3-A8F4-43FA-AEF9-E4123C8084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16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6CE26B-8C77-B2E4-291E-011E296DB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533" y="343622"/>
            <a:ext cx="10515600" cy="536023"/>
          </a:xfrm>
        </p:spPr>
        <p:txBody>
          <a:bodyPr>
            <a:normAutofit/>
          </a:bodyPr>
          <a:lstStyle>
            <a:lvl1pPr>
              <a:defRPr sz="2800">
                <a:solidFill>
                  <a:srgbClr val="0156A3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22EDEE-900F-FF6B-3E78-59D2D1051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4751"/>
            <a:ext cx="10515600" cy="4351338"/>
          </a:xfrm>
        </p:spPr>
        <p:txBody>
          <a:bodyPr/>
          <a:lstStyle>
            <a:lvl1pPr>
              <a:defRPr>
                <a:solidFill>
                  <a:srgbClr val="0156A3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99FD6E-3842-4B66-5662-AC6A77919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11B1-BAD2-4C66-86EA-B3E71CDC9729}" type="datetime1">
              <a:rPr lang="zh-CN" altLang="en-US" smtClean="0"/>
              <a:t>2023/8/22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753B9E-3D2A-00AF-557B-254BDFE78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949B41-C8BD-86D6-DFC8-A6B9752F9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9B5C3-5701-4F52-A9BD-42472237829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89A087E-46D8-04AF-E787-32626B7226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0"/>
            <a:ext cx="2743200" cy="955023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D56A9A5-9838-329F-0A24-389A5440A1D4}"/>
              </a:ext>
            </a:extLst>
          </p:cNvPr>
          <p:cNvCxnSpPr>
            <a:cxnSpLocks/>
          </p:cNvCxnSpPr>
          <p:nvPr userDrawn="1"/>
        </p:nvCxnSpPr>
        <p:spPr>
          <a:xfrm>
            <a:off x="672175" y="965368"/>
            <a:ext cx="10942522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C8CDF52-DF6B-2134-CFF6-47B269C7AEC2}"/>
              </a:ext>
            </a:extLst>
          </p:cNvPr>
          <p:cNvCxnSpPr>
            <a:cxnSpLocks/>
          </p:cNvCxnSpPr>
          <p:nvPr userDrawn="1"/>
        </p:nvCxnSpPr>
        <p:spPr>
          <a:xfrm>
            <a:off x="552072" y="6292808"/>
            <a:ext cx="10942522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018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B21C12-9C98-6E2D-FCF4-6139D3C0D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4DC168-60A1-EFF0-175B-A660131FE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A2D0CE-062C-1DDF-586B-9DF8FF596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42461-B67B-45B4-AD7A-C767B6AFE192}" type="datetime1">
              <a:rPr lang="zh-CN" altLang="en-US" smtClean="0"/>
              <a:t>2023/8/22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D031E6-06F8-382E-360B-CFABE4975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EC4764-6B72-92A8-7091-989B40A62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9B5C3-5701-4F52-A9BD-42472237829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654D394-AE59-F2C0-08A5-A75C815B37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0"/>
            <a:ext cx="2743200" cy="955023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2E68257-50E2-28E7-EE6A-20BD13206DB4}"/>
              </a:ext>
            </a:extLst>
          </p:cNvPr>
          <p:cNvCxnSpPr>
            <a:cxnSpLocks/>
          </p:cNvCxnSpPr>
          <p:nvPr userDrawn="1"/>
        </p:nvCxnSpPr>
        <p:spPr>
          <a:xfrm>
            <a:off x="552072" y="6292808"/>
            <a:ext cx="10942522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7E12E6A-355A-1BD4-7252-9AD99637ECFD}"/>
              </a:ext>
            </a:extLst>
          </p:cNvPr>
          <p:cNvCxnSpPr>
            <a:cxnSpLocks/>
          </p:cNvCxnSpPr>
          <p:nvPr userDrawn="1"/>
        </p:nvCxnSpPr>
        <p:spPr>
          <a:xfrm>
            <a:off x="672175" y="965368"/>
            <a:ext cx="10942522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37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A16DE6-C9B4-8300-0B15-CBF8DE4F6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683"/>
            <a:ext cx="10515600" cy="516144"/>
          </a:xfrm>
        </p:spPr>
        <p:txBody>
          <a:bodyPr>
            <a:normAutofit/>
          </a:bodyPr>
          <a:lstStyle>
            <a:lvl1pPr>
              <a:defRPr sz="2800">
                <a:solidFill>
                  <a:srgbClr val="105FA8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B8FEB7-3160-70B5-6FDF-16191F569E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rgbClr val="0156A3"/>
                </a:solidFill>
              </a:defRPr>
            </a:lvl1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A4F5E8C-74FF-133B-1307-2B60B82FE6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rgbClr val="0056A3"/>
                </a:solidFill>
              </a:defRPr>
            </a:lvl1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6C90E4-44FE-07A6-7F3E-0F089813D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EB476-21B1-4A65-8A41-1BCAB8526D3E}" type="datetime1">
              <a:rPr lang="zh-CN" altLang="en-US" smtClean="0"/>
              <a:t>2023/8/22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88C485-2E02-CC05-E459-5CFD1EB39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8449698-A2E2-C365-0566-0BA95FB74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9B5C3-5701-4F52-A9BD-42472237829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397968E-803F-73D9-FBFA-4CFDE0D9C8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0"/>
            <a:ext cx="2743200" cy="955023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2A8269A-12EA-9CC3-0DDD-E02BFF2528F7}"/>
              </a:ext>
            </a:extLst>
          </p:cNvPr>
          <p:cNvCxnSpPr>
            <a:cxnSpLocks/>
          </p:cNvCxnSpPr>
          <p:nvPr userDrawn="1"/>
        </p:nvCxnSpPr>
        <p:spPr>
          <a:xfrm>
            <a:off x="672175" y="965368"/>
            <a:ext cx="10942522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D021898-1A91-75E3-B574-6560A007EDEB}"/>
              </a:ext>
            </a:extLst>
          </p:cNvPr>
          <p:cNvCxnSpPr>
            <a:cxnSpLocks/>
          </p:cNvCxnSpPr>
          <p:nvPr userDrawn="1"/>
        </p:nvCxnSpPr>
        <p:spPr>
          <a:xfrm>
            <a:off x="552072" y="6292808"/>
            <a:ext cx="10942522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42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752442-4972-C19B-A980-702026351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CE5EF4F-A069-6B63-7B3E-55944697F1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1FA2B5A-4A77-165C-509B-54D1E6A46B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7CB2972-4DE4-7723-E0C9-F9AE272182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8376941-9AF5-0920-4E74-10C5FB799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E649-B256-4D46-92D6-D3B4CB9572A1}" type="datetime1">
              <a:rPr lang="zh-CN" altLang="en-US" smtClean="0"/>
              <a:t>2023/8/22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6DC6130-802E-C65C-78A8-7375E5875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C21929-2516-6141-3396-AF755A9E9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9B5C3-5701-4F52-A9BD-42472237829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308DDD4-1F6D-884C-2566-8F6A49AFF2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0"/>
            <a:ext cx="2743200" cy="955023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467A735-C49A-1331-697D-F9CFA08FCBC6}"/>
              </a:ext>
            </a:extLst>
          </p:cNvPr>
          <p:cNvCxnSpPr>
            <a:cxnSpLocks/>
          </p:cNvCxnSpPr>
          <p:nvPr userDrawn="1"/>
        </p:nvCxnSpPr>
        <p:spPr>
          <a:xfrm>
            <a:off x="552072" y="6292808"/>
            <a:ext cx="10942522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C2A62FE-830E-E129-2A7C-51DD0A8B7DEC}"/>
              </a:ext>
            </a:extLst>
          </p:cNvPr>
          <p:cNvCxnSpPr>
            <a:cxnSpLocks/>
          </p:cNvCxnSpPr>
          <p:nvPr userDrawn="1"/>
        </p:nvCxnSpPr>
        <p:spPr>
          <a:xfrm>
            <a:off x="672175" y="965368"/>
            <a:ext cx="10942522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标题 1">
            <a:extLst>
              <a:ext uri="{FF2B5EF4-FFF2-40B4-BE49-F238E27FC236}">
                <a16:creationId xmlns:a16="http://schemas.microsoft.com/office/drawing/2014/main" id="{D28595D7-4AF4-2C44-4763-6B0E38AA5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16144"/>
          </a:xfrm>
        </p:spPr>
        <p:txBody>
          <a:bodyPr>
            <a:normAutofit/>
          </a:bodyPr>
          <a:lstStyle>
            <a:lvl1pPr>
              <a:defRPr sz="2800">
                <a:solidFill>
                  <a:srgbClr val="0056A3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36801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3F7FE85-1AE9-0570-2301-E2AF4E221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8FE73-524E-4D6B-BF0E-9D4DA845798D}" type="datetime1">
              <a:rPr lang="zh-CN" altLang="en-US" smtClean="0"/>
              <a:t>2023/8/22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0905BCF-DFC1-53CF-11CB-F2EBF8781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6067E8-6AD1-F3BF-6BB9-B07884A1B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9B5C3-5701-4F52-A9BD-42472237829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327AA45-3598-AF2C-A08B-CB4826D961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0"/>
            <a:ext cx="2743200" cy="955023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0EDF741-ABC5-2D07-694E-1157D49BD48C}"/>
              </a:ext>
            </a:extLst>
          </p:cNvPr>
          <p:cNvCxnSpPr>
            <a:cxnSpLocks/>
          </p:cNvCxnSpPr>
          <p:nvPr userDrawn="1"/>
        </p:nvCxnSpPr>
        <p:spPr>
          <a:xfrm>
            <a:off x="552072" y="6292808"/>
            <a:ext cx="10942522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1DF0105-BB9B-8EC2-C07D-4A6CAD65F395}"/>
              </a:ext>
            </a:extLst>
          </p:cNvPr>
          <p:cNvCxnSpPr>
            <a:cxnSpLocks/>
          </p:cNvCxnSpPr>
          <p:nvPr userDrawn="1"/>
        </p:nvCxnSpPr>
        <p:spPr>
          <a:xfrm>
            <a:off x="672175" y="965368"/>
            <a:ext cx="10942522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标题 1">
            <a:extLst>
              <a:ext uri="{FF2B5EF4-FFF2-40B4-BE49-F238E27FC236}">
                <a16:creationId xmlns:a16="http://schemas.microsoft.com/office/drawing/2014/main" id="{08FF36FF-DFAF-F724-A74A-8F606595A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16144"/>
          </a:xfrm>
        </p:spPr>
        <p:txBody>
          <a:bodyPr>
            <a:normAutofit/>
          </a:bodyPr>
          <a:lstStyle>
            <a:lvl1pPr>
              <a:defRPr sz="2800">
                <a:solidFill>
                  <a:srgbClr val="0056A3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05419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方无蓝线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3F7FE85-1AE9-0570-2301-E2AF4E221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8FE73-524E-4D6B-BF0E-9D4DA845798D}" type="datetime1">
              <a:rPr lang="zh-CN" altLang="en-US" smtClean="0"/>
              <a:t>2023/8/22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0905BCF-DFC1-53CF-11CB-F2EBF8781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6067E8-6AD1-F3BF-6BB9-B07884A1B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9B5C3-5701-4F52-A9BD-42472237829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327AA45-3598-AF2C-A08B-CB4826D961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0"/>
            <a:ext cx="2743200" cy="955023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1DF0105-BB9B-8EC2-C07D-4A6CAD65F395}"/>
              </a:ext>
            </a:extLst>
          </p:cNvPr>
          <p:cNvCxnSpPr>
            <a:cxnSpLocks/>
          </p:cNvCxnSpPr>
          <p:nvPr userDrawn="1"/>
        </p:nvCxnSpPr>
        <p:spPr>
          <a:xfrm>
            <a:off x="672175" y="965368"/>
            <a:ext cx="10942522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标题 1">
            <a:extLst>
              <a:ext uri="{FF2B5EF4-FFF2-40B4-BE49-F238E27FC236}">
                <a16:creationId xmlns:a16="http://schemas.microsoft.com/office/drawing/2014/main" id="{08FF36FF-DFAF-F724-A74A-8F606595A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16144"/>
          </a:xfrm>
        </p:spPr>
        <p:txBody>
          <a:bodyPr>
            <a:normAutofit/>
          </a:bodyPr>
          <a:lstStyle>
            <a:lvl1pPr>
              <a:defRPr sz="2800">
                <a:solidFill>
                  <a:srgbClr val="0056A3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08307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000CE25-6C3F-17F1-B922-D73B24F3C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0BA76-67A2-42D0-857A-8F53CB4E0C7E}" type="datetime1">
              <a:rPr lang="zh-CN" altLang="en-US" smtClean="0"/>
              <a:t>2023/8/22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A8945E2-0548-DDEC-C78A-1137F91F9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7DE3C3-E9EA-4F81-1A25-EFB6C65CF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9B5C3-5701-4F52-A9BD-42472237829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53100A-245A-EEB0-1156-043F14E8F8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0"/>
            <a:ext cx="2743200" cy="955023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0B8176D-3E12-047D-4770-A48E51D7550C}"/>
              </a:ext>
            </a:extLst>
          </p:cNvPr>
          <p:cNvCxnSpPr>
            <a:cxnSpLocks/>
          </p:cNvCxnSpPr>
          <p:nvPr userDrawn="1"/>
        </p:nvCxnSpPr>
        <p:spPr>
          <a:xfrm>
            <a:off x="672175" y="965368"/>
            <a:ext cx="10942522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E4CF319-D95B-C18B-8634-B72A1663CDEC}"/>
              </a:ext>
            </a:extLst>
          </p:cNvPr>
          <p:cNvCxnSpPr>
            <a:cxnSpLocks/>
          </p:cNvCxnSpPr>
          <p:nvPr userDrawn="1"/>
        </p:nvCxnSpPr>
        <p:spPr>
          <a:xfrm>
            <a:off x="552072" y="6292808"/>
            <a:ext cx="10942522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520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下方无蓝线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000CE25-6C3F-17F1-B922-D73B24F3C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0BA76-67A2-42D0-857A-8F53CB4E0C7E}" type="datetime1">
              <a:rPr lang="zh-CN" altLang="en-US" smtClean="0"/>
              <a:t>2023/8/22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A8945E2-0548-DDEC-C78A-1137F91F9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7DE3C3-E9EA-4F81-1A25-EFB6C65CF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9B5C3-5701-4F52-A9BD-42472237829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53100A-245A-EEB0-1156-043F14E8F8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0"/>
            <a:ext cx="2743200" cy="955023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0B8176D-3E12-047D-4770-A48E51D7550C}"/>
              </a:ext>
            </a:extLst>
          </p:cNvPr>
          <p:cNvCxnSpPr>
            <a:cxnSpLocks/>
          </p:cNvCxnSpPr>
          <p:nvPr userDrawn="1"/>
        </p:nvCxnSpPr>
        <p:spPr>
          <a:xfrm>
            <a:off x="672175" y="965368"/>
            <a:ext cx="10942522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230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DE74A12-1965-704D-B089-B6BE67684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F8DFE4-62E1-6E64-FC7D-519FD4B0D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8251C6-DAF3-62DA-1521-DE89F57136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04C60-0340-454A-958C-7D484F642375}" type="datetime1">
              <a:rPr lang="zh-CN" altLang="en-US" smtClean="0"/>
              <a:t>2023/8/22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1A0B9E-3526-F36C-C5B5-535C915F8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D16956-F970-ACB2-7525-543311E753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9B5C3-5701-4F52-A9BD-4247223782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82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2" r:id="rId7"/>
    <p:sldLayoutId id="2147483655" r:id="rId8"/>
    <p:sldLayoutId id="2147483660" r:id="rId9"/>
    <p:sldLayoutId id="2147483661" r:id="rId10"/>
    <p:sldLayoutId id="2147483656" r:id="rId11"/>
    <p:sldLayoutId id="2147483657" r:id="rId12"/>
    <p:sldLayoutId id="2147483658" r:id="rId13"/>
    <p:sldLayoutId id="2147483659" r:id="rId14"/>
    <p:sldLayoutId id="2147483663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819980-1808-A8E8-8739-D27500758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9272" y="1124909"/>
            <a:ext cx="9144000" cy="1016766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latin typeface="+mn-lt"/>
                <a:ea typeface="+mn-ea"/>
                <a:cs typeface="+mn-ea"/>
              </a:rPr>
              <a:t>Multi-behavior Self-supervised Learning for Recommendation </a:t>
            </a:r>
            <a:endParaRPr lang="en-US" altLang="zh-CN" sz="36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AC1C1C-03FF-15A6-79AD-0822FD48A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9B5C3-5701-4F52-A9BD-42472237829D}" type="slidenum">
              <a:rPr lang="zh-CN" altLang="en-US" smtClean="0">
                <a:cs typeface="+mn-ea"/>
                <a:sym typeface="+mn-lt"/>
              </a:rPr>
              <a:t>1</a:t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C35175-1676-10DE-CCF4-DB68D1BC2E4B}"/>
              </a:ext>
            </a:extLst>
          </p:cNvPr>
          <p:cNvSpPr txBox="1"/>
          <p:nvPr/>
        </p:nvSpPr>
        <p:spPr>
          <a:xfrm>
            <a:off x="10100567" y="5596000"/>
            <a:ext cx="1861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   姚云航</a:t>
            </a:r>
            <a:endParaRPr lang="en-US" altLang="zh-CN" dirty="0">
              <a:cs typeface="+mn-ea"/>
              <a:sym typeface="+mn-lt"/>
            </a:endParaRPr>
          </a:p>
          <a:p>
            <a:r>
              <a:rPr lang="en-US" altLang="zh-CN" dirty="0">
                <a:cs typeface="+mn-ea"/>
                <a:sym typeface="+mn-lt"/>
              </a:rPr>
              <a:t>2023/08/22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B6E34E5-2F39-D18F-64C4-B154EA35BC53}"/>
              </a:ext>
            </a:extLst>
          </p:cNvPr>
          <p:cNvSpPr txBox="1"/>
          <p:nvPr/>
        </p:nvSpPr>
        <p:spPr>
          <a:xfrm>
            <a:off x="4863547" y="5576130"/>
            <a:ext cx="2411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SIGIR-2023</a:t>
            </a: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19CD7B-165E-E382-5E5B-3C8A633BB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460" y="2141675"/>
            <a:ext cx="8123624" cy="301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44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0806D4-C20B-A103-2663-072908053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951" y="464451"/>
            <a:ext cx="10515600" cy="536023"/>
          </a:xfrm>
        </p:spPr>
        <p:txBody>
          <a:bodyPr>
            <a:noAutofit/>
          </a:bodyPr>
          <a:lstStyle/>
          <a:p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行为间自监督学习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A9809C-B04D-EA04-E682-90F697EAF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9B5C3-5701-4F52-A9BD-42472237829D}" type="slidenum">
              <a:rPr lang="zh-CN" altLang="en-US" smtClean="0">
                <a:cs typeface="+mn-ea"/>
                <a:sym typeface="+mn-lt"/>
              </a:rPr>
              <a:t>10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D6FBE903-78E6-913D-1110-FDC2B461EEEF}"/>
              </a:ext>
            </a:extLst>
          </p:cNvPr>
          <p:cNvSpPr>
            <a:spLocks noGrp="1"/>
          </p:cNvSpPr>
          <p:nvPr/>
        </p:nvSpPr>
        <p:spPr>
          <a:xfrm>
            <a:off x="5997683" y="2414393"/>
            <a:ext cx="11008057" cy="4566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156A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0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339EB9C-F777-5325-12F2-3392A0FFD213}"/>
                  </a:ext>
                </a:extLst>
              </p:cNvPr>
              <p:cNvSpPr txBox="1"/>
              <p:nvPr/>
            </p:nvSpPr>
            <p:spPr>
              <a:xfrm>
                <a:off x="769203" y="1180468"/>
                <a:ext cx="10785487" cy="3736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b="0" i="0" dirty="0">
                    <a:solidFill>
                      <a:srgbClr val="101214"/>
                    </a:solidFill>
                    <a:effectLst/>
                    <a:latin typeface="PingFang SC"/>
                  </a:rPr>
                  <a:t>辅助行为中的监督信号比目标行为中的监督信号丰富得多</a:t>
                </a:r>
                <a:endParaRPr lang="en-US" altLang="zh-CN" sz="2000" b="0" i="0" dirty="0">
                  <a:solidFill>
                    <a:srgbClr val="101214"/>
                  </a:solidFill>
                  <a:effectLst/>
                  <a:latin typeface="PingFang SC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b="0" i="0" dirty="0">
                    <a:solidFill>
                      <a:srgbClr val="101214"/>
                    </a:solidFill>
                    <a:effectLst/>
                    <a:latin typeface="PingFang SC"/>
                  </a:rPr>
                  <a:t>在辅助行为和目标行为之间进行</a:t>
                </a:r>
                <a:r>
                  <a:rPr lang="zh-CN" altLang="en-US" sz="2000" b="0" i="0" dirty="0">
                    <a:solidFill>
                      <a:srgbClr val="0156A3"/>
                    </a:solidFill>
                    <a:effectLst/>
                    <a:latin typeface="PingFang SC"/>
                  </a:rPr>
                  <a:t>选择性</a:t>
                </a:r>
                <a:r>
                  <a:rPr lang="zh-CN" altLang="en-US" sz="2000" b="0" i="0" dirty="0">
                    <a:solidFill>
                      <a:srgbClr val="101214"/>
                    </a:solidFill>
                    <a:effectLst/>
                    <a:latin typeface="PingFang SC"/>
                  </a:rPr>
                  <a:t>对比学习，实现知识迁移，从而缓解目标行为数据稀疏</a:t>
                </a:r>
                <a:r>
                  <a:rPr lang="zh-CN" altLang="en-US" sz="2000" dirty="0">
                    <a:solidFill>
                      <a:srgbClr val="101214"/>
                    </a:solidFill>
                    <a:latin typeface="PingFang SC"/>
                  </a:rPr>
                  <a:t>的问题</a:t>
                </a:r>
                <a:endParaRPr lang="en-US" altLang="zh-CN" sz="2000" b="0" i="0" dirty="0">
                  <a:solidFill>
                    <a:srgbClr val="101214"/>
                  </a:solidFill>
                  <a:effectLst/>
                  <a:latin typeface="PingFang SC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rgbClr val="0156A3"/>
                    </a:solidFill>
                    <a:latin typeface="PingFang SC"/>
                  </a:rPr>
                  <a:t>每个</a:t>
                </a:r>
                <a:r>
                  <a:rPr lang="zh-CN" altLang="en-US" sz="2000" dirty="0">
                    <a:solidFill>
                      <a:srgbClr val="101214"/>
                    </a:solidFill>
                    <a:latin typeface="PingFang SC"/>
                  </a:rPr>
                  <a:t>辅助行为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101214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0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∈{1, 2, …, 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zh-CN" altLang="en-US" sz="2000" dirty="0"/>
                  <a:t>都将与目标行为𝐾进行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选择性的</a:t>
                </a:r>
                <a:r>
                  <a:rPr lang="zh-CN" altLang="en-US" sz="2000" dirty="0"/>
                  <a:t>对比</a:t>
                </a:r>
                <a:endParaRPr lang="en-US" altLang="zh-CN" sz="20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:endParaRPr lang="en-US" altLang="zh-CN" sz="20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2000" b="0" i="0" dirty="0">
                  <a:solidFill>
                    <a:srgbClr val="101214"/>
                  </a:solidFill>
                  <a:effectLst/>
                  <a:latin typeface="PingFang SC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b="0" i="0" dirty="0">
                    <a:solidFill>
                      <a:srgbClr val="101214"/>
                    </a:solidFill>
                    <a:effectLst/>
                    <a:latin typeface="PingFang SC"/>
                  </a:rPr>
                  <a:t>使用</a:t>
                </a:r>
                <a:r>
                  <a:rPr lang="en-US" altLang="zh-CN" sz="2000" b="0" i="0" dirty="0">
                    <a:solidFill>
                      <a:srgbClr val="101214"/>
                    </a:solidFill>
                    <a:effectLst/>
                    <a:latin typeface="PingFang SC"/>
                  </a:rPr>
                  <a:t>swing</a:t>
                </a:r>
                <a:r>
                  <a:rPr lang="zh-CN" altLang="en-US" sz="2000" b="0" i="0" dirty="0">
                    <a:solidFill>
                      <a:srgbClr val="101214"/>
                    </a:solidFill>
                    <a:effectLst/>
                    <a:latin typeface="PingFang SC"/>
                  </a:rPr>
                  <a:t>算法计算出相似度得分</a:t>
                </a:r>
                <a:endParaRPr lang="en-US" altLang="zh-CN" sz="2000" b="0" i="0" dirty="0">
                  <a:solidFill>
                    <a:srgbClr val="101214"/>
                  </a:solidFill>
                  <a:effectLst/>
                  <a:latin typeface="PingFang SC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339EB9C-F777-5325-12F2-3392A0FFD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203" y="1180468"/>
                <a:ext cx="10785487" cy="3736536"/>
              </a:xfrm>
              <a:prstGeom prst="rect">
                <a:avLst/>
              </a:prstGeom>
              <a:blipFill>
                <a:blip r:embed="rId3"/>
                <a:stretch>
                  <a:fillRect l="-509" b="-19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B3361EF6-A31C-237C-472A-C267DE4EA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316" y="4507158"/>
            <a:ext cx="4793395" cy="165368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E5DAEDA-69BC-6E91-5056-8536A39C85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440" y="3156540"/>
            <a:ext cx="5776461" cy="80016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A443A2F-3734-948A-E474-7567AFDC9F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7715" y="3347056"/>
            <a:ext cx="2034716" cy="41913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B8B4E9E-279B-11AE-7172-BE362D5A80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8557" y="4070949"/>
            <a:ext cx="3627434" cy="30482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9A1306B-1C85-916A-96C8-E648ABC156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8557" y="4969648"/>
            <a:ext cx="3002540" cy="44199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39B6C2C-8622-5F8B-D6F7-FA618B68E3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8557" y="5569310"/>
            <a:ext cx="4008467" cy="43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13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0806D4-C20B-A103-2663-072908053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613" y="482575"/>
            <a:ext cx="10515600" cy="536023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swing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算法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A9809C-B04D-EA04-E682-90F697EAF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9B5C3-5701-4F52-A9BD-42472237829D}" type="slidenum">
              <a:rPr lang="zh-CN" altLang="en-US" smtClean="0">
                <a:cs typeface="+mn-ea"/>
                <a:sym typeface="+mn-lt"/>
              </a:rPr>
              <a:t>11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D6FBE903-78E6-913D-1110-FDC2B461EEEF}"/>
              </a:ext>
            </a:extLst>
          </p:cNvPr>
          <p:cNvSpPr>
            <a:spLocks noGrp="1"/>
          </p:cNvSpPr>
          <p:nvPr/>
        </p:nvSpPr>
        <p:spPr>
          <a:xfrm>
            <a:off x="838199" y="1037796"/>
            <a:ext cx="11008057" cy="5244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156A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0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1E67C67-A8A2-41C0-6051-67E905DB7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762" y="1087582"/>
            <a:ext cx="2065199" cy="3505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77A3D1B-AEAC-ACEF-7A31-E52EDD2AE491}"/>
                  </a:ext>
                </a:extLst>
              </p:cNvPr>
              <p:cNvSpPr txBox="1"/>
              <p:nvPr/>
            </p:nvSpPr>
            <p:spPr>
              <a:xfrm>
                <a:off x="782781" y="1087582"/>
                <a:ext cx="10079183" cy="2334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在子图                                      中，两个用户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dirty="0"/>
                  <a:t>的相似度分数计算如下：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                                                                                                </a:t>
                </a:r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dirty="0"/>
                  <a:t>为平滑系数，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最终的相似度得分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是每个子图得分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的平均值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swing</a:t>
                </a:r>
                <a:r>
                  <a:rPr lang="zh-CN" altLang="en-US" dirty="0"/>
                  <a:t>算法考虑的是</a:t>
                </a:r>
                <a:r>
                  <a:rPr lang="en-US" altLang="zh-CN" dirty="0"/>
                  <a:t>user-item-user(item-user-item)</a:t>
                </a:r>
                <a:r>
                  <a:rPr lang="zh-CN" altLang="en-US" dirty="0"/>
                  <a:t>的局部图结构关系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77A3D1B-AEAC-ACEF-7A31-E52EDD2AE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781" y="1087582"/>
                <a:ext cx="10079183" cy="2334422"/>
              </a:xfrm>
              <a:prstGeom prst="rect">
                <a:avLst/>
              </a:prstGeom>
              <a:blipFill>
                <a:blip r:embed="rId4"/>
                <a:stretch>
                  <a:fillRect l="-484" t="-1305" b="-3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>
            <a:extLst>
              <a:ext uri="{FF2B5EF4-FFF2-40B4-BE49-F238E27FC236}">
                <a16:creationId xmlns:a16="http://schemas.microsoft.com/office/drawing/2014/main" id="{09D23C95-4182-AC93-1B95-780569006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490" y="1684850"/>
            <a:ext cx="5509737" cy="807790"/>
          </a:xfrm>
          <a:prstGeom prst="rect">
            <a:avLst/>
          </a:prstGeom>
        </p:spPr>
      </p:pic>
      <p:sp>
        <p:nvSpPr>
          <p:cNvPr id="20" name="椭圆 19">
            <a:extLst>
              <a:ext uri="{FF2B5EF4-FFF2-40B4-BE49-F238E27FC236}">
                <a16:creationId xmlns:a16="http://schemas.microsoft.com/office/drawing/2014/main" id="{FE7A79C3-1BAA-EB31-D9E3-5030D3CC44DB}"/>
              </a:ext>
            </a:extLst>
          </p:cNvPr>
          <p:cNvSpPr/>
          <p:nvPr/>
        </p:nvSpPr>
        <p:spPr>
          <a:xfrm>
            <a:off x="2115001" y="3970683"/>
            <a:ext cx="471600" cy="471054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A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DFA41E64-9BEA-B8D1-0CBD-689590DB03EB}"/>
              </a:ext>
            </a:extLst>
          </p:cNvPr>
          <p:cNvSpPr/>
          <p:nvPr/>
        </p:nvSpPr>
        <p:spPr>
          <a:xfrm>
            <a:off x="2115001" y="4759116"/>
            <a:ext cx="471600" cy="471054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B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FC393856-2920-BE98-08D6-E7EA48E19B4A}"/>
              </a:ext>
            </a:extLst>
          </p:cNvPr>
          <p:cNvSpPr/>
          <p:nvPr/>
        </p:nvSpPr>
        <p:spPr>
          <a:xfrm>
            <a:off x="2115002" y="5498181"/>
            <a:ext cx="471600" cy="471054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081B3321-EB2B-DE11-6562-EF216E6A515A}"/>
              </a:ext>
            </a:extLst>
          </p:cNvPr>
          <p:cNvSpPr/>
          <p:nvPr/>
        </p:nvSpPr>
        <p:spPr>
          <a:xfrm>
            <a:off x="832489" y="4273000"/>
            <a:ext cx="471600" cy="471054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h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14733AE-9446-E5FA-3F06-F09C83E34184}"/>
              </a:ext>
            </a:extLst>
          </p:cNvPr>
          <p:cNvSpPr/>
          <p:nvPr/>
        </p:nvSpPr>
        <p:spPr>
          <a:xfrm>
            <a:off x="3311478" y="3499629"/>
            <a:ext cx="471600" cy="471054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rgbClr val="FF0000"/>
                </a:solidFill>
              </a:rPr>
              <a:t>i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8C21A801-F491-68EE-9EFE-4647BE1371A5}"/>
              </a:ext>
            </a:extLst>
          </p:cNvPr>
          <p:cNvSpPr/>
          <p:nvPr/>
        </p:nvSpPr>
        <p:spPr>
          <a:xfrm>
            <a:off x="3573506" y="4316199"/>
            <a:ext cx="471600" cy="471054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j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40335952-3207-D00B-18CA-2A15025CF1D7}"/>
              </a:ext>
            </a:extLst>
          </p:cNvPr>
          <p:cNvSpPr/>
          <p:nvPr/>
        </p:nvSpPr>
        <p:spPr>
          <a:xfrm>
            <a:off x="3788251" y="5087749"/>
            <a:ext cx="471600" cy="471054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k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0F199579-FB19-747F-8098-6F9326C2A341}"/>
              </a:ext>
            </a:extLst>
          </p:cNvPr>
          <p:cNvCxnSpPr>
            <a:stCxn id="23" idx="6"/>
            <a:endCxn id="20" idx="2"/>
          </p:cNvCxnSpPr>
          <p:nvPr/>
        </p:nvCxnSpPr>
        <p:spPr>
          <a:xfrm flipV="1">
            <a:off x="1304089" y="4206210"/>
            <a:ext cx="810912" cy="30231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41BEAEF6-169B-519D-2DFD-40C7226DAEFA}"/>
              </a:ext>
            </a:extLst>
          </p:cNvPr>
          <p:cNvCxnSpPr>
            <a:cxnSpLocks/>
          </p:cNvCxnSpPr>
          <p:nvPr/>
        </p:nvCxnSpPr>
        <p:spPr>
          <a:xfrm flipV="1">
            <a:off x="2541639" y="3685790"/>
            <a:ext cx="766986" cy="47105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DB0BA18-7054-98CE-1500-261798A67442}"/>
              </a:ext>
            </a:extLst>
          </p:cNvPr>
          <p:cNvCxnSpPr>
            <a:stCxn id="23" idx="6"/>
            <a:endCxn id="21" idx="2"/>
          </p:cNvCxnSpPr>
          <p:nvPr/>
        </p:nvCxnSpPr>
        <p:spPr>
          <a:xfrm>
            <a:off x="1304089" y="4508527"/>
            <a:ext cx="810912" cy="48611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9BF8B32A-3494-0146-62F6-F774BD5B43A1}"/>
              </a:ext>
            </a:extLst>
          </p:cNvPr>
          <p:cNvCxnSpPr>
            <a:stCxn id="23" idx="6"/>
            <a:endCxn id="22" idx="2"/>
          </p:cNvCxnSpPr>
          <p:nvPr/>
        </p:nvCxnSpPr>
        <p:spPr>
          <a:xfrm>
            <a:off x="1304089" y="4508527"/>
            <a:ext cx="810913" cy="122518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BD7FF2B7-7BA9-710D-5D79-D9401512DADE}"/>
              </a:ext>
            </a:extLst>
          </p:cNvPr>
          <p:cNvCxnSpPr>
            <a:stCxn id="20" idx="6"/>
            <a:endCxn id="25" idx="3"/>
          </p:cNvCxnSpPr>
          <p:nvPr/>
        </p:nvCxnSpPr>
        <p:spPr>
          <a:xfrm>
            <a:off x="2586601" y="4206210"/>
            <a:ext cx="1055969" cy="51205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6FACA66E-70EC-548C-E0BC-BDCE0D50C84F}"/>
              </a:ext>
            </a:extLst>
          </p:cNvPr>
          <p:cNvCxnSpPr>
            <a:stCxn id="20" idx="6"/>
            <a:endCxn id="26" idx="2"/>
          </p:cNvCxnSpPr>
          <p:nvPr/>
        </p:nvCxnSpPr>
        <p:spPr>
          <a:xfrm>
            <a:off x="2586601" y="4206210"/>
            <a:ext cx="1201650" cy="111706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A2FB9314-0826-CDF4-D650-4AA011623D69}"/>
              </a:ext>
            </a:extLst>
          </p:cNvPr>
          <p:cNvCxnSpPr>
            <a:stCxn id="22" idx="6"/>
            <a:endCxn id="26" idx="2"/>
          </p:cNvCxnSpPr>
          <p:nvPr/>
        </p:nvCxnSpPr>
        <p:spPr>
          <a:xfrm flipV="1">
            <a:off x="2586602" y="5323276"/>
            <a:ext cx="1201649" cy="41043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344F908E-1D9D-C753-3237-718B2C8D13C7}"/>
              </a:ext>
            </a:extLst>
          </p:cNvPr>
          <p:cNvCxnSpPr>
            <a:stCxn id="21" idx="6"/>
            <a:endCxn id="24" idx="2"/>
          </p:cNvCxnSpPr>
          <p:nvPr/>
        </p:nvCxnSpPr>
        <p:spPr>
          <a:xfrm flipV="1">
            <a:off x="2586601" y="3735156"/>
            <a:ext cx="724877" cy="125948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4A302CA9-7C7D-0104-B15A-DD6795F3DCD2}"/>
              </a:ext>
            </a:extLst>
          </p:cNvPr>
          <p:cNvCxnSpPr>
            <a:stCxn id="21" idx="6"/>
            <a:endCxn id="25" idx="3"/>
          </p:cNvCxnSpPr>
          <p:nvPr/>
        </p:nvCxnSpPr>
        <p:spPr>
          <a:xfrm flipV="1">
            <a:off x="2586601" y="4718269"/>
            <a:ext cx="1055969" cy="27637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EDF2C39F-002E-1B71-292E-6C2BB3CFF8F6}"/>
              </a:ext>
            </a:extLst>
          </p:cNvPr>
          <p:cNvCxnSpPr>
            <a:stCxn id="21" idx="6"/>
            <a:endCxn id="26" idx="2"/>
          </p:cNvCxnSpPr>
          <p:nvPr/>
        </p:nvCxnSpPr>
        <p:spPr>
          <a:xfrm>
            <a:off x="2586601" y="4994643"/>
            <a:ext cx="1201650" cy="3286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椭圆 49">
            <a:extLst>
              <a:ext uri="{FF2B5EF4-FFF2-40B4-BE49-F238E27FC236}">
                <a16:creationId xmlns:a16="http://schemas.microsoft.com/office/drawing/2014/main" id="{0234DE89-6D78-9362-1D9F-BFB5A3EF7758}"/>
              </a:ext>
            </a:extLst>
          </p:cNvPr>
          <p:cNvSpPr/>
          <p:nvPr/>
        </p:nvSpPr>
        <p:spPr>
          <a:xfrm>
            <a:off x="4320070" y="5733708"/>
            <a:ext cx="471600" cy="471054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l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DEC24539-BD5D-DA50-4AE1-7E1EF495B325}"/>
              </a:ext>
            </a:extLst>
          </p:cNvPr>
          <p:cNvCxnSpPr>
            <a:stCxn id="22" idx="6"/>
            <a:endCxn id="50" idx="2"/>
          </p:cNvCxnSpPr>
          <p:nvPr/>
        </p:nvCxnSpPr>
        <p:spPr>
          <a:xfrm>
            <a:off x="2586602" y="5733708"/>
            <a:ext cx="1733468" cy="23552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26BA345B-375B-82D3-C1F8-827CB304E0F1}"/>
                  </a:ext>
                </a:extLst>
              </p:cNvPr>
              <p:cNvSpPr txBox="1"/>
              <p:nvPr/>
            </p:nvSpPr>
            <p:spPr>
              <a:xfrm>
                <a:off x="4192039" y="4165127"/>
                <a:ext cx="3212803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26BA345B-375B-82D3-C1F8-827CB304E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039" y="4165127"/>
                <a:ext cx="3212803" cy="5250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2DDDED31-4719-E379-DC93-CA1C8239C7C3}"/>
                  </a:ext>
                </a:extLst>
              </p:cNvPr>
              <p:cNvSpPr txBox="1"/>
              <p:nvPr/>
            </p:nvSpPr>
            <p:spPr>
              <a:xfrm>
                <a:off x="4088657" y="3585119"/>
                <a:ext cx="36255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共同购买过的物品是</a:t>
                </a:r>
                <a:r>
                  <a:rPr lang="en-US" altLang="zh-CN" dirty="0"/>
                  <a:t>{A, B, C}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2DDDED31-4719-E379-DC93-CA1C8239C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8657" y="3585119"/>
                <a:ext cx="3625512" cy="369332"/>
              </a:xfrm>
              <a:prstGeom prst="rect">
                <a:avLst/>
              </a:prstGeom>
              <a:blipFill>
                <a:blip r:embed="rId7"/>
                <a:stretch>
                  <a:fillRect t="-8197" r="-437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" name="图片 56">
            <a:extLst>
              <a:ext uri="{FF2B5EF4-FFF2-40B4-BE49-F238E27FC236}">
                <a16:creationId xmlns:a16="http://schemas.microsoft.com/office/drawing/2014/main" id="{C1C0217E-8EC5-F84A-13CD-14D06E551C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7957" y="4206210"/>
            <a:ext cx="4176384" cy="184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43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A56806B-2DED-7B6C-C163-B249CE921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43E3-A8F4-43FA-AEF9-E4123C8084F8}" type="slidenum">
              <a:rPr lang="zh-CN" altLang="en-US" smtClean="0">
                <a:cs typeface="+mn-ea"/>
                <a:sym typeface="+mn-lt"/>
              </a:rPr>
              <a:t>12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B4D6F71D-5CF0-6392-7A3B-A92FA302B45E}"/>
              </a:ext>
            </a:extLst>
          </p:cNvPr>
          <p:cNvSpPr txBox="1">
            <a:spLocks/>
          </p:cNvSpPr>
          <p:nvPr/>
        </p:nvSpPr>
        <p:spPr>
          <a:xfrm>
            <a:off x="65785" y="50011"/>
            <a:ext cx="10515600" cy="53602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>
                <a:solidFill>
                  <a:srgbClr val="0156A3"/>
                </a:solidFill>
                <a:latin typeface="+mn-lt"/>
                <a:ea typeface="+mn-ea"/>
                <a:cs typeface="+mn-ea"/>
                <a:sym typeface="+mn-lt"/>
              </a:rPr>
              <a:t>行为内自监督学习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68315B-DB45-D3C1-25E3-8B05013F9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499" y="3939934"/>
            <a:ext cx="4747671" cy="278154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4679EFD-429A-5D84-991A-1B8DE1820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674" y="2552615"/>
            <a:ext cx="4915326" cy="4419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4A5433-BB13-BC64-4776-E5C337C05D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5371" y="2613580"/>
            <a:ext cx="1737511" cy="3200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39EEBE8-81E9-6E57-6FB9-E26EFFFBD0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174" y="3027798"/>
            <a:ext cx="5136325" cy="82303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7558FB3-1868-C7AA-7064-B88FC2687C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5371" y="3238483"/>
            <a:ext cx="3040643" cy="38103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6391FF3-A1D0-A79A-EC85-5451F0CABA01}"/>
              </a:ext>
            </a:extLst>
          </p:cNvPr>
          <p:cNvSpPr txBox="1"/>
          <p:nvPr/>
        </p:nvSpPr>
        <p:spPr>
          <a:xfrm>
            <a:off x="851303" y="643072"/>
            <a:ext cx="10785487" cy="2351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101214"/>
                </a:solidFill>
                <a:effectLst/>
                <a:latin typeface="PingFang SC"/>
              </a:rPr>
              <a:t>行为间自监督学习鼓励目标行为和辅助行为下结点表示的相似性</a:t>
            </a:r>
            <a:endParaRPr lang="en-US" altLang="zh-CN" sz="2000" b="0" i="0" dirty="0">
              <a:solidFill>
                <a:srgbClr val="101214"/>
              </a:solidFill>
              <a:effectLst/>
              <a:latin typeface="PingFang SC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101214"/>
                </a:solidFill>
                <a:effectLst/>
                <a:latin typeface="PingFang SC"/>
              </a:rPr>
              <a:t>辅助行为中的噪声交互比例较高，会隐式传递到目标行为中，使得学习到的表征</a:t>
            </a:r>
            <a:r>
              <a:rPr lang="zh-CN" altLang="en-US" sz="2000" b="0" i="0" dirty="0">
                <a:solidFill>
                  <a:srgbClr val="0156A3"/>
                </a:solidFill>
                <a:effectLst/>
                <a:latin typeface="PingFang SC"/>
              </a:rPr>
              <a:t>被辅助信号主导</a:t>
            </a:r>
            <a:r>
              <a:rPr lang="zh-CN" altLang="en-US" sz="2000" b="0" i="0" dirty="0">
                <a:solidFill>
                  <a:srgbClr val="101214"/>
                </a:solidFill>
                <a:effectLst/>
                <a:latin typeface="PingFang SC"/>
              </a:rPr>
              <a:t>，失去了目标行为下的内在语义</a:t>
            </a:r>
            <a:endParaRPr lang="en-US" altLang="zh-CN" sz="2000" b="0" i="0" dirty="0">
              <a:solidFill>
                <a:srgbClr val="101214"/>
              </a:solidFill>
              <a:effectLst/>
              <a:latin typeface="PingFang SC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101214"/>
                </a:solidFill>
                <a:effectLst/>
                <a:latin typeface="PingFang SC"/>
              </a:rPr>
              <a:t>放大目标行为本身的监督信号的影响，以抵消辅助行为中对噪声分布的负迁移</a:t>
            </a:r>
            <a:endParaRPr lang="en-US" altLang="zh-CN" sz="2000" dirty="0">
              <a:solidFill>
                <a:srgbClr val="101214"/>
              </a:solidFill>
              <a:latin typeface="PingFang SC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solidFill>
                  <a:srgbClr val="101214"/>
                </a:solidFill>
                <a:effectLst/>
                <a:latin typeface="PingFang SC"/>
              </a:rPr>
              <a:t>                                                                                                                          </a:t>
            </a:r>
            <a:r>
              <a:rPr lang="zh-CN" altLang="en-US" sz="2000" dirty="0">
                <a:solidFill>
                  <a:srgbClr val="101214"/>
                </a:solidFill>
                <a:latin typeface="PingFang SC"/>
              </a:rPr>
              <a:t>是</a:t>
            </a:r>
            <a:r>
              <a:rPr lang="zh-CN" altLang="en-US" sz="2000" b="0" i="0" dirty="0">
                <a:solidFill>
                  <a:srgbClr val="101214"/>
                </a:solidFill>
                <a:effectLst/>
                <a:latin typeface="PingFang SC"/>
              </a:rPr>
              <a:t>目标行为子图</a:t>
            </a:r>
            <a:endParaRPr lang="en-US" altLang="zh-CN" sz="2000" b="0" i="0" dirty="0">
              <a:solidFill>
                <a:srgbClr val="101214"/>
              </a:solidFill>
              <a:effectLst/>
              <a:latin typeface="PingFang SC"/>
            </a:endParaRPr>
          </a:p>
        </p:txBody>
      </p:sp>
    </p:spTree>
    <p:extLst>
      <p:ext uri="{BB962C8B-B14F-4D97-AF65-F5344CB8AC3E}">
        <p14:creationId xmlns:p14="http://schemas.microsoft.com/office/powerpoint/2010/main" val="22697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0806D4-C20B-A103-2663-072908053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613" y="501773"/>
            <a:ext cx="10515600" cy="536023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</a:rPr>
              <a:t>非采样优化目标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A9809C-B04D-EA04-E682-90F697EAF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9B5C3-5701-4F52-A9BD-42472237829D}" type="slidenum">
              <a:rPr lang="zh-CN" altLang="en-US" smtClean="0">
                <a:cs typeface="+mn-ea"/>
                <a:sym typeface="+mn-lt"/>
              </a:rPr>
              <a:t>13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D6FBE903-78E6-913D-1110-FDC2B461EEEF}"/>
              </a:ext>
            </a:extLst>
          </p:cNvPr>
          <p:cNvSpPr>
            <a:spLocks noGrp="1"/>
          </p:cNvSpPr>
          <p:nvPr/>
        </p:nvSpPr>
        <p:spPr>
          <a:xfrm>
            <a:off x="838199" y="1037796"/>
            <a:ext cx="11008057" cy="5244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156A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0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63282E8-808D-205E-1A99-612D64F70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13" y="1744834"/>
            <a:ext cx="5982218" cy="16841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283BDED-0DB8-6DB6-04FA-71D15314AD5B}"/>
                  </a:ext>
                </a:extLst>
              </p:cNvPr>
              <p:cNvSpPr txBox="1"/>
              <p:nvPr/>
            </p:nvSpPr>
            <p:spPr>
              <a:xfrm>
                <a:off x="838200" y="1170710"/>
                <a:ext cx="10515600" cy="3189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0" i="0" dirty="0">
                    <a:solidFill>
                      <a:srgbClr val="101214"/>
                    </a:solidFill>
                    <a:effectLst/>
                    <a:latin typeface="PingFang SC"/>
                  </a:rPr>
                  <a:t>对于一个用户</a:t>
                </a:r>
                <a:r>
                  <a:rPr lang="en-US" altLang="zh-CN" dirty="0">
                    <a:solidFill>
                      <a:srgbClr val="101214"/>
                    </a:solidFill>
                  </a:rPr>
                  <a:t>Batch</a:t>
                </a:r>
                <a:r>
                  <a:rPr lang="en-US" altLang="zh-CN" dirty="0">
                    <a:solidFill>
                      <a:srgbClr val="101214"/>
                    </a:solidFill>
                    <a:latin typeface="PingFang SC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10121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zh-CN" altLang="en-US" b="0" i="0" dirty="0">
                    <a:solidFill>
                      <a:srgbClr val="101214"/>
                    </a:solidFill>
                    <a:effectLst/>
                    <a:latin typeface="PingFang SC"/>
                  </a:rPr>
                  <a:t>和整个商品集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101214"/>
                        </a:solidFill>
                        <a:effectLst/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zh-CN" altLang="en-US" b="0" i="0" dirty="0">
                    <a:solidFill>
                      <a:srgbClr val="101214"/>
                    </a:solidFill>
                    <a:effectLst/>
                    <a:latin typeface="PingFang SC"/>
                  </a:rPr>
                  <a:t>，行为𝑘下的非采样推荐损失为</a:t>
                </a:r>
                <a:r>
                  <a:rPr lang="en-US" altLang="zh-CN" b="0" i="0" dirty="0">
                    <a:solidFill>
                      <a:srgbClr val="101214"/>
                    </a:solidFill>
                    <a:effectLst/>
                    <a:latin typeface="PingFang SC"/>
                  </a:rPr>
                  <a:t>:</a:t>
                </a:r>
              </a:p>
              <a:p>
                <a:endParaRPr lang="en-US" altLang="zh-CN" dirty="0">
                  <a:solidFill>
                    <a:srgbClr val="101214"/>
                  </a:solidFill>
                  <a:latin typeface="PingFang SC"/>
                </a:endParaRPr>
              </a:p>
              <a:p>
                <a:endParaRPr lang="en-US" altLang="zh-CN" dirty="0">
                  <a:solidFill>
                    <a:srgbClr val="101214"/>
                  </a:solidFill>
                  <a:latin typeface="PingFang SC"/>
                </a:endParaRPr>
              </a:p>
              <a:p>
                <a:endParaRPr lang="en-US" altLang="zh-CN" dirty="0">
                  <a:solidFill>
                    <a:srgbClr val="101214"/>
                  </a:solidFill>
                  <a:latin typeface="PingFang SC"/>
                </a:endParaRPr>
              </a:p>
              <a:p>
                <a:endParaRPr lang="en-US" altLang="zh-CN" dirty="0">
                  <a:solidFill>
                    <a:srgbClr val="101214"/>
                  </a:solidFill>
                  <a:latin typeface="PingFang SC"/>
                </a:endParaRPr>
              </a:p>
              <a:p>
                <a:endParaRPr lang="en-US" altLang="zh-CN" dirty="0">
                  <a:solidFill>
                    <a:srgbClr val="101214"/>
                  </a:solidFill>
                  <a:latin typeface="PingFang SC"/>
                </a:endParaRPr>
              </a:p>
              <a:p>
                <a:endParaRPr lang="en-US" altLang="zh-CN" dirty="0">
                  <a:solidFill>
                    <a:srgbClr val="101214"/>
                  </a:solidFill>
                  <a:latin typeface="PingFang SC"/>
                </a:endParaRPr>
              </a:p>
              <a:p>
                <a:endParaRPr lang="en-US" altLang="zh-CN" dirty="0">
                  <a:solidFill>
                    <a:srgbClr val="101214"/>
                  </a:solidFill>
                  <a:latin typeface="PingFang SC"/>
                </a:endParaRPr>
              </a:p>
              <a:p>
                <a:endParaRPr lang="en-US" altLang="zh-CN" dirty="0">
                  <a:solidFill>
                    <a:srgbClr val="101214"/>
                  </a:solidFill>
                  <a:latin typeface="PingFang SC"/>
                </a:endParaRPr>
              </a:p>
              <a:p>
                <a:r>
                  <a:rPr lang="zh-CN" altLang="en-US" dirty="0"/>
                  <a:t>          表示在行为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下用户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dirty="0"/>
                  <a:t>与物品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交互的估计概率，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  <m:r>
                      <a:rPr lang="zh-CN" altLang="en-US" i="1">
                        <a:latin typeface="Cambria Math" panose="02040503050406030204" pitchFamily="18" charset="0"/>
                      </a:rPr>
                      <m:t>表示</m:t>
                    </m:r>
                  </m:oMath>
                </a14:m>
                <a:r>
                  <a:rPr lang="zh-CN" altLang="en-US" dirty="0"/>
                  <a:t>用户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dirty="0"/>
                  <a:t>在行为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下的交互物品集，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zh-CN" altLang="en-US" i="1" dirty="0">
                        <a:latin typeface="Cambria Math" panose="02040503050406030204" pitchFamily="18" charset="0"/>
                      </a:rPr>
                      <m:t>是</m:t>
                    </m:r>
                  </m:oMath>
                </a14:m>
                <a:r>
                  <a:rPr lang="zh-CN" altLang="en-US" dirty="0"/>
                  <a:t>两个超参数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283BDED-0DB8-6DB6-04FA-71D15314A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70710"/>
                <a:ext cx="10515600" cy="3189591"/>
              </a:xfrm>
              <a:prstGeom prst="rect">
                <a:avLst/>
              </a:prstGeom>
              <a:blipFill>
                <a:blip r:embed="rId4"/>
                <a:stretch>
                  <a:fillRect l="-522" t="-1338" b="-13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片 19">
            <a:extLst>
              <a:ext uri="{FF2B5EF4-FFF2-40B4-BE49-F238E27FC236}">
                <a16:creationId xmlns:a16="http://schemas.microsoft.com/office/drawing/2014/main" id="{327829D1-D0BC-4DF8-F6D1-29A27A9546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902" y="4574734"/>
            <a:ext cx="2057578" cy="85351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7985B00-04E9-EC1E-7482-51D7FDB1B3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8611" y="4720899"/>
            <a:ext cx="5204911" cy="8382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9A53636-9A64-DB2A-F41F-3D618027A3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902" y="3591611"/>
            <a:ext cx="350550" cy="37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43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0806D4-C20B-A103-2663-072908053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613" y="501773"/>
            <a:ext cx="10515600" cy="536023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</a:rPr>
              <a:t>非采样优化目标推导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A9809C-B04D-EA04-E682-90F697EAF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9B5C3-5701-4F52-A9BD-42472237829D}" type="slidenum">
              <a:rPr lang="zh-CN" altLang="en-US" smtClean="0">
                <a:cs typeface="+mn-ea"/>
                <a:sym typeface="+mn-lt"/>
              </a:rPr>
              <a:t>14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D6FBE903-78E6-913D-1110-FDC2B461EEEF}"/>
              </a:ext>
            </a:extLst>
          </p:cNvPr>
          <p:cNvSpPr>
            <a:spLocks noGrp="1"/>
          </p:cNvSpPr>
          <p:nvPr/>
        </p:nvSpPr>
        <p:spPr>
          <a:xfrm>
            <a:off x="838199" y="1037796"/>
            <a:ext cx="11008057" cy="5244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156A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0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7422D2-FE97-BBBE-626D-4EDBCC7B8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263" y="1235702"/>
            <a:ext cx="6142760" cy="46070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FEA568B-3032-CBE2-EC02-7114D96BDE94}"/>
                  </a:ext>
                </a:extLst>
              </p:cNvPr>
              <p:cNvSpPr txBox="1"/>
              <p:nvPr/>
            </p:nvSpPr>
            <p:spPr>
              <a:xfrm>
                <a:off x="643613" y="1249557"/>
                <a:ext cx="4627418" cy="2872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b="0" i="0" dirty="0">
                    <a:solidFill>
                      <a:srgbClr val="101214"/>
                    </a:solidFill>
                    <a:effectLst/>
                    <a:latin typeface="PingFang SC"/>
                  </a:rPr>
                  <a:t>在</a:t>
                </a:r>
                <a:r>
                  <a:rPr lang="en-US" altLang="zh-CN" sz="2000" b="0" i="0" dirty="0">
                    <a:solidFill>
                      <a:srgbClr val="101214"/>
                    </a:solidFill>
                    <a:effectLst/>
                    <a:latin typeface="PingFang SC"/>
                  </a:rPr>
                  <a:t>positive-only</a:t>
                </a:r>
                <a:r>
                  <a:rPr lang="zh-CN" altLang="en-US" sz="2000" b="0" i="0" dirty="0">
                    <a:solidFill>
                      <a:srgbClr val="101214"/>
                    </a:solidFill>
                    <a:effectLst/>
                    <a:latin typeface="PingFang SC"/>
                  </a:rPr>
                  <a:t>数据中，未观察到的交互通常被设置为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101214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101214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d>
                          <m:dPr>
                            <m:ctrlPr>
                              <a:rPr lang="en-US" altLang="zh-CN" sz="2000" b="0" i="1" dirty="0" smtClean="0">
                                <a:solidFill>
                                  <a:srgbClr val="101214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dirty="0" smtClean="0">
                                <a:solidFill>
                                  <a:srgbClr val="101214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altLang="zh-CN" sz="2000" b="0" i="1" dirty="0" smtClean="0">
                            <a:solidFill>
                              <a:srgbClr val="101214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𝑢𝑣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rgbClr val="101214"/>
                        </a:solidFill>
                        <a:effectLst/>
                        <a:latin typeface="Cambria Math" panose="02040503050406030204" pitchFamily="18" charset="0"/>
                      </a:rPr>
                      <m:t>= 0</m:t>
                    </m:r>
                  </m:oMath>
                </a14:m>
                <a:r>
                  <a:rPr lang="zh-CN" altLang="en-US" sz="2000" b="0" i="0" dirty="0">
                    <a:solidFill>
                      <a:srgbClr val="101214"/>
                    </a:solidFill>
                    <a:effectLst/>
                    <a:latin typeface="PingFang SC"/>
                  </a:rPr>
                  <a:t>。所以</a:t>
                </a:r>
                <a:r>
                  <a:rPr lang="zh-CN" altLang="en-US" sz="2000" dirty="0">
                    <a:solidFill>
                      <a:srgbClr val="101214"/>
                    </a:solidFill>
                    <a:latin typeface="PingFang SC"/>
                  </a:rPr>
                  <a:t>未观察到</a:t>
                </a:r>
                <a:r>
                  <a:rPr lang="zh-CN" altLang="en-US" sz="2000" b="0" i="0" dirty="0">
                    <a:solidFill>
                      <a:srgbClr val="101214"/>
                    </a:solidFill>
                    <a:effectLst/>
                    <a:latin typeface="PingFang SC"/>
                  </a:rPr>
                  <a:t>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rgbClr val="10121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101214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d>
                          <m:dPr>
                            <m:ctrlPr>
                              <a:rPr lang="en-US" altLang="zh-CN" sz="2000" i="1" dirty="0">
                                <a:solidFill>
                                  <a:srgbClr val="10121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 dirty="0">
                                <a:solidFill>
                                  <a:srgbClr val="101214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altLang="zh-CN" sz="2000" i="1" dirty="0">
                            <a:solidFill>
                              <a:srgbClr val="101214"/>
                            </a:solidFill>
                            <a:latin typeface="Cambria Math" panose="02040503050406030204" pitchFamily="18" charset="0"/>
                          </a:rPr>
                          <m:t>𝑢𝑣</m:t>
                        </m:r>
                      </m:sub>
                    </m:sSub>
                  </m:oMath>
                </a14:m>
                <a:r>
                  <a:rPr lang="zh-CN" altLang="en-US" sz="2000" b="0" i="0" dirty="0">
                    <a:solidFill>
                      <a:srgbClr val="0156A3"/>
                    </a:solidFill>
                    <a:effectLst/>
                    <a:latin typeface="PingFang SC"/>
                  </a:rPr>
                  <a:t>可以消去</a:t>
                </a:r>
                <a:endParaRPr lang="en-US" altLang="zh-CN" sz="2000" dirty="0">
                  <a:solidFill>
                    <a:srgbClr val="101214"/>
                  </a:solidFill>
                  <a:latin typeface="PingFang SC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b="0" i="0" dirty="0">
                    <a:solidFill>
                      <a:srgbClr val="101214"/>
                    </a:solidFill>
                    <a:effectLst/>
                    <a:latin typeface="PingFang SC"/>
                  </a:rPr>
                  <a:t>未观察到的数据的损失可以用</a:t>
                </a:r>
                <a:r>
                  <a:rPr lang="zh-CN" altLang="en-US" sz="2000" b="0" i="0" dirty="0">
                    <a:solidFill>
                      <a:srgbClr val="0156A3"/>
                    </a:solidFill>
                    <a:effectLst/>
                    <a:latin typeface="PingFang SC"/>
                  </a:rPr>
                  <a:t>所有数据的损失与正数据的损失之间的残差</a:t>
                </a:r>
                <a:r>
                  <a:rPr lang="zh-CN" altLang="en-US" sz="2000" b="0" i="0" dirty="0">
                    <a:solidFill>
                      <a:srgbClr val="101214"/>
                    </a:solidFill>
                    <a:effectLst/>
                    <a:latin typeface="PingFang SC"/>
                  </a:rPr>
                  <a:t>来表示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FEA568B-3032-CBE2-EC02-7114D96BD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13" y="1249557"/>
                <a:ext cx="4627418" cy="2872261"/>
              </a:xfrm>
              <a:prstGeom prst="rect">
                <a:avLst/>
              </a:prstGeom>
              <a:blipFill>
                <a:blip r:embed="rId4"/>
                <a:stretch>
                  <a:fillRect l="-1186" r="-922" b="-29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494952EC-9C66-E45F-B6DE-73C61337D200}"/>
              </a:ext>
            </a:extLst>
          </p:cNvPr>
          <p:cNvSpPr txBox="1"/>
          <p:nvPr/>
        </p:nvSpPr>
        <p:spPr>
          <a:xfrm>
            <a:off x="507186" y="6321365"/>
            <a:ext cx="106333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Chen, Chong, et al. "Efficient heterogeneous collaborative filtering without negative sampling for recommendation." </a:t>
            </a:r>
            <a:r>
              <a:rPr lang="en-US" altLang="zh-CN" sz="1000" i="1" dirty="0"/>
              <a:t>Proceedings of the AAAI Conference on Artificial Intelligence</a:t>
            </a:r>
            <a:r>
              <a:rPr lang="en-US" altLang="zh-CN" sz="1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29677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A9809C-B04D-EA04-E682-90F697EAF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9B5C3-5701-4F52-A9BD-42472237829D}" type="slidenum">
              <a:rPr lang="zh-CN" altLang="en-US" smtClean="0">
                <a:cs typeface="+mn-ea"/>
                <a:sym typeface="+mn-lt"/>
              </a:rPr>
              <a:t>15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D6FBE903-78E6-913D-1110-FDC2B461EEEF}"/>
              </a:ext>
            </a:extLst>
          </p:cNvPr>
          <p:cNvSpPr>
            <a:spLocks noGrp="1"/>
          </p:cNvSpPr>
          <p:nvPr/>
        </p:nvSpPr>
        <p:spPr>
          <a:xfrm>
            <a:off x="838199" y="1037796"/>
            <a:ext cx="11008057" cy="5244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156A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0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FEA568B-3032-CBE2-EC02-7114D96BDE94}"/>
              </a:ext>
            </a:extLst>
          </p:cNvPr>
          <p:cNvSpPr txBox="1"/>
          <p:nvPr/>
        </p:nvSpPr>
        <p:spPr>
          <a:xfrm>
            <a:off x="661243" y="1024579"/>
            <a:ext cx="10869514" cy="2346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现有</a:t>
            </a:r>
            <a:r>
              <a:rPr lang="en-US" altLang="zh-CN" sz="2000" dirty="0"/>
              <a:t>SSL</a:t>
            </a:r>
            <a:r>
              <a:rPr lang="zh-CN" altLang="en-US" sz="2000" dirty="0"/>
              <a:t>推荐模型将</a:t>
            </a:r>
            <a:r>
              <a:rPr lang="en-US" altLang="zh-CN" sz="2000" dirty="0"/>
              <a:t>SSL</a:t>
            </a:r>
            <a:r>
              <a:rPr lang="zh-CN" altLang="en-US" sz="2000" dirty="0"/>
              <a:t>任务与主推荐任务共同优化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任务间优化不平衡的可能性可能会降低目标任务的性能。</a:t>
            </a:r>
            <a:r>
              <a:rPr lang="en-US" altLang="zh-CN" sz="2000" dirty="0"/>
              <a:t>SSL</a:t>
            </a:r>
            <a:r>
              <a:rPr lang="zh-CN" altLang="en-US" sz="2000" dirty="0"/>
              <a:t>代理任务几乎不能与目标任务完全一致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101214"/>
                </a:solidFill>
                <a:effectLst/>
                <a:latin typeface="PingFang SC"/>
              </a:rPr>
              <a:t>调整多个辅助任务损失的权重是非常耗时的，并且固定的权值并不适用于整个动态训练过程中的所有</a:t>
            </a:r>
            <a:r>
              <a:rPr lang="en-US" altLang="zh-CN" sz="2000" b="0" i="0" dirty="0">
                <a:solidFill>
                  <a:srgbClr val="101214"/>
                </a:solidFill>
                <a:effectLst/>
              </a:rPr>
              <a:t>batch</a:t>
            </a:r>
            <a:endParaRPr lang="zh-CN" altLang="en-US" sz="20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39948A8-F44D-118B-3840-89805DB93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224" y="3452057"/>
            <a:ext cx="6457552" cy="3405943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78B954BB-AC46-B9C2-71A8-6CC75B9D5FAB}"/>
              </a:ext>
            </a:extLst>
          </p:cNvPr>
          <p:cNvSpPr txBox="1">
            <a:spLocks/>
          </p:cNvSpPr>
          <p:nvPr/>
        </p:nvSpPr>
        <p:spPr>
          <a:xfrm>
            <a:off x="661243" y="390830"/>
            <a:ext cx="10515600" cy="53602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>
                <a:solidFill>
                  <a:srgbClr val="0156A3"/>
                </a:solidFill>
                <a:latin typeface="+mn-lt"/>
                <a:ea typeface="+mn-ea"/>
                <a:cs typeface="+mn-ea"/>
                <a:sym typeface="+mn-lt"/>
              </a:rPr>
              <a:t>问题</a:t>
            </a:r>
            <a:r>
              <a:rPr lang="en-US" altLang="zh-CN" sz="3600" dirty="0">
                <a:solidFill>
                  <a:srgbClr val="0156A3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endParaRPr lang="zh-CN" altLang="en-US" sz="3600" dirty="0">
              <a:solidFill>
                <a:srgbClr val="0156A3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97819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0806D4-C20B-A103-2663-072908053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613" y="501773"/>
            <a:ext cx="10515600" cy="536023"/>
          </a:xfrm>
        </p:spPr>
        <p:txBody>
          <a:bodyPr>
            <a:normAutofit/>
          </a:bodyPr>
          <a:lstStyle/>
          <a:p>
            <a:r>
              <a:rPr lang="en-US" altLang="zh-CN" b="0" i="0" dirty="0">
                <a:effectLst/>
                <a:latin typeface="PingFang SC"/>
              </a:rPr>
              <a:t>SSL</a:t>
            </a:r>
            <a:r>
              <a:rPr lang="zh-CN" altLang="en-US" b="0" i="0" dirty="0">
                <a:effectLst/>
                <a:latin typeface="PingFang SC"/>
              </a:rPr>
              <a:t>推荐模型的</a:t>
            </a:r>
            <a:r>
              <a:rPr lang="zh-CN" altLang="en-US" dirty="0">
                <a:latin typeface="+mn-lt"/>
                <a:ea typeface="+mn-ea"/>
                <a:cs typeface="+mn-ea"/>
              </a:rPr>
              <a:t>自适应优化方法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A9809C-B04D-EA04-E682-90F697EAF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9B5C3-5701-4F52-A9BD-42472237829D}" type="slidenum">
              <a:rPr lang="zh-CN" altLang="en-US" smtClean="0">
                <a:cs typeface="+mn-ea"/>
                <a:sym typeface="+mn-lt"/>
              </a:rPr>
              <a:t>16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D6FBE903-78E6-913D-1110-FDC2B461EEEF}"/>
              </a:ext>
            </a:extLst>
          </p:cNvPr>
          <p:cNvSpPr>
            <a:spLocks noGrp="1"/>
          </p:cNvSpPr>
          <p:nvPr/>
        </p:nvSpPr>
        <p:spPr>
          <a:xfrm>
            <a:off x="838199" y="1037796"/>
            <a:ext cx="11008057" cy="5244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156A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0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FEA568B-3032-CBE2-EC02-7114D96BDE94}"/>
              </a:ext>
            </a:extLst>
          </p:cNvPr>
          <p:cNvSpPr txBox="1"/>
          <p:nvPr/>
        </p:nvSpPr>
        <p:spPr>
          <a:xfrm>
            <a:off x="643612" y="1249557"/>
            <a:ext cx="10897223" cy="373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156A3"/>
                </a:solidFill>
                <a:latin typeface="PingFang SC"/>
              </a:rPr>
              <a:t>梯度混合操作：</a:t>
            </a:r>
            <a:r>
              <a:rPr lang="zh-CN" altLang="en-US" sz="2000" b="0" i="0" dirty="0">
                <a:solidFill>
                  <a:srgbClr val="101214"/>
                </a:solidFill>
                <a:effectLst/>
                <a:latin typeface="PingFang SC"/>
              </a:rPr>
              <a:t>对梯度的</a:t>
            </a:r>
            <a:r>
              <a:rPr lang="zh-CN" altLang="en-US" sz="2000" b="0" i="0" dirty="0">
                <a:solidFill>
                  <a:srgbClr val="0156A3"/>
                </a:solidFill>
                <a:effectLst/>
                <a:latin typeface="PingFang SC"/>
              </a:rPr>
              <a:t>大小</a:t>
            </a:r>
            <a:r>
              <a:rPr lang="zh-CN" altLang="en-US" sz="2000" b="0" i="0" dirty="0">
                <a:solidFill>
                  <a:srgbClr val="101214"/>
                </a:solidFill>
                <a:effectLst/>
                <a:latin typeface="PingFang SC"/>
              </a:rPr>
              <a:t>和</a:t>
            </a:r>
            <a:r>
              <a:rPr lang="zh-CN" altLang="en-US" sz="2000" b="0" i="0" dirty="0">
                <a:solidFill>
                  <a:srgbClr val="0156A3"/>
                </a:solidFill>
                <a:effectLst/>
                <a:latin typeface="PingFang SC"/>
              </a:rPr>
              <a:t>方向</a:t>
            </a:r>
            <a:r>
              <a:rPr lang="zh-CN" altLang="en-US" sz="2000" b="0" i="0" dirty="0">
                <a:solidFill>
                  <a:srgbClr val="101214"/>
                </a:solidFill>
                <a:effectLst/>
                <a:latin typeface="PingFang SC"/>
              </a:rPr>
              <a:t>进行混合操作</a:t>
            </a:r>
            <a:endParaRPr lang="en-US" altLang="zh-CN" sz="2000" b="0" i="0" dirty="0">
              <a:solidFill>
                <a:srgbClr val="101214"/>
              </a:solidFill>
              <a:effectLst/>
              <a:latin typeface="PingFang SC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101214"/>
              </a:solidFill>
              <a:latin typeface="PingFang SC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101214"/>
                </a:solidFill>
                <a:effectLst/>
                <a:latin typeface="PingFang SC"/>
              </a:rPr>
              <a:t>                                                                          </a:t>
            </a:r>
            <a:r>
              <a:rPr lang="zh-CN" altLang="en-US" sz="2000" dirty="0">
                <a:solidFill>
                  <a:srgbClr val="101214"/>
                </a:solidFill>
                <a:latin typeface="PingFang SC"/>
              </a:rPr>
              <a:t>，</a:t>
            </a:r>
            <a:r>
              <a:rPr lang="zh-CN" altLang="en-US" sz="2000" b="0" i="0" dirty="0">
                <a:solidFill>
                  <a:srgbClr val="101214"/>
                </a:solidFill>
                <a:effectLst/>
                <a:latin typeface="PingFang SC"/>
              </a:rPr>
              <a:t>𝑡表示一个</a:t>
            </a:r>
            <a:r>
              <a:rPr lang="en-US" altLang="zh-CN" sz="2000" b="0" i="0" dirty="0">
                <a:solidFill>
                  <a:srgbClr val="101214"/>
                </a:solidFill>
                <a:effectLst/>
              </a:rPr>
              <a:t>epoch</a:t>
            </a:r>
            <a:r>
              <a:rPr lang="zh-CN" altLang="en-US" sz="2000" b="0" i="0" dirty="0">
                <a:solidFill>
                  <a:srgbClr val="101214"/>
                </a:solidFill>
                <a:effectLst/>
                <a:latin typeface="PingFang SC"/>
              </a:rPr>
              <a:t>内的</a:t>
            </a:r>
            <a:r>
              <a:rPr lang="zh-CN" altLang="en-US" sz="2000" b="0" i="0" dirty="0">
                <a:solidFill>
                  <a:srgbClr val="101214"/>
                </a:solidFill>
                <a:effectLst/>
              </a:rPr>
              <a:t>𝑡</a:t>
            </a:r>
            <a:r>
              <a:rPr lang="en-US" altLang="zh-CN" sz="2000" b="0" i="0" dirty="0">
                <a:solidFill>
                  <a:srgbClr val="101214"/>
                </a:solidFill>
                <a:effectLst/>
              </a:rPr>
              <a:t>-</a:t>
            </a:r>
            <a:r>
              <a:rPr lang="en-US" altLang="zh-CN" sz="2000" b="0" i="0" dirty="0" err="1">
                <a:solidFill>
                  <a:srgbClr val="101214"/>
                </a:solidFill>
                <a:effectLst/>
              </a:rPr>
              <a:t>th</a:t>
            </a:r>
            <a:r>
              <a:rPr lang="zh-CN" altLang="en-US" sz="2000" b="0" i="0" dirty="0">
                <a:solidFill>
                  <a:srgbClr val="101214"/>
                </a:solidFill>
                <a:effectLst/>
                <a:latin typeface="PingFang SC"/>
              </a:rPr>
              <a:t>训练迭代</a:t>
            </a:r>
            <a:endParaRPr lang="en-US" altLang="zh-CN" sz="2000" b="0" i="0" dirty="0">
              <a:solidFill>
                <a:srgbClr val="101214"/>
              </a:solidFill>
              <a:effectLst/>
              <a:latin typeface="PingFang SC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101214"/>
                </a:solidFill>
                <a:effectLst/>
                <a:latin typeface="PingFang SC"/>
              </a:rPr>
              <a:t>较大的梯度会主导优化趋势                                      ，优化</a:t>
            </a:r>
            <a:r>
              <a:rPr lang="zh-CN" altLang="en-US" sz="2000" dirty="0">
                <a:solidFill>
                  <a:srgbClr val="101214"/>
                </a:solidFill>
                <a:latin typeface="PingFang SC"/>
              </a:rPr>
              <a:t>器</a:t>
            </a:r>
            <a:r>
              <a:rPr lang="zh-CN" altLang="en-US" sz="2000" b="0" i="0" dirty="0">
                <a:solidFill>
                  <a:srgbClr val="101214"/>
                </a:solidFill>
                <a:effectLst/>
                <a:latin typeface="PingFang SC"/>
              </a:rPr>
              <a:t>更倾向于接近</a:t>
            </a:r>
            <a:r>
              <a:rPr lang="zh-CN" altLang="en-US" sz="2000" b="0" i="0" dirty="0">
                <a:solidFill>
                  <a:srgbClr val="101214"/>
                </a:solidFill>
                <a:effectLst/>
              </a:rPr>
              <a:t>𝑖</a:t>
            </a:r>
            <a:r>
              <a:rPr lang="en-US" altLang="zh-CN" sz="2000" b="0" i="0" dirty="0">
                <a:solidFill>
                  <a:srgbClr val="101214"/>
                </a:solidFill>
                <a:effectLst/>
              </a:rPr>
              <a:t>-</a:t>
            </a:r>
            <a:r>
              <a:rPr lang="en-US" altLang="zh-CN" sz="2000" b="0" i="0" dirty="0" err="1">
                <a:solidFill>
                  <a:srgbClr val="101214"/>
                </a:solidFill>
                <a:effectLst/>
              </a:rPr>
              <a:t>th</a:t>
            </a:r>
            <a:r>
              <a:rPr lang="zh-CN" altLang="en-US" sz="2000" b="0" i="0" dirty="0">
                <a:solidFill>
                  <a:srgbClr val="101214"/>
                </a:solidFill>
                <a:effectLst/>
                <a:latin typeface="PingFang SC"/>
              </a:rPr>
              <a:t>辅助任务</a:t>
            </a:r>
            <a:endParaRPr lang="en-US" altLang="zh-CN" sz="2000" dirty="0">
              <a:solidFill>
                <a:srgbClr val="101214"/>
              </a:solidFill>
              <a:latin typeface="PingFang SC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101214"/>
                </a:solidFill>
                <a:latin typeface="PingFang SC"/>
              </a:rPr>
              <a:t>较小梯度大小和较小幅度冲突方向的梯度保持不变，防止过拟合</a:t>
            </a:r>
            <a:endParaRPr lang="en-US" altLang="zh-CN" sz="2000" dirty="0">
              <a:solidFill>
                <a:srgbClr val="101214"/>
              </a:solidFill>
              <a:latin typeface="PingFang SC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101214"/>
                </a:solidFill>
                <a:latin typeface="PingFang SC"/>
              </a:rPr>
              <a:t>余弦相似度为负的梯度</a:t>
            </a:r>
            <a:endParaRPr lang="en-US" altLang="zh-CN" sz="2000" dirty="0">
              <a:solidFill>
                <a:srgbClr val="101214"/>
              </a:solidFill>
              <a:latin typeface="PingFang SC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156A3"/>
              </a:solidFill>
              <a:latin typeface="PingFang SC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101214"/>
              </a:solidFill>
              <a:latin typeface="PingFang SC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271F00D-2708-28F3-3CA2-6ECB00F45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570" y="2300641"/>
            <a:ext cx="4046571" cy="38103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7AC7678-C485-DDD2-02E4-0D91B98AF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748" y="2776299"/>
            <a:ext cx="2034716" cy="36579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F3E6424-698F-283F-4E82-73AB7F5CA0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570" y="4134371"/>
            <a:ext cx="3772227" cy="7696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0502F5A-D7EA-0F52-4421-8D5458A5D07A}"/>
                  </a:ext>
                </a:extLst>
              </p:cNvPr>
              <p:cNvSpPr txBox="1"/>
              <p:nvPr/>
            </p:nvSpPr>
            <p:spPr>
              <a:xfrm>
                <a:off x="938385" y="5386512"/>
                <a:ext cx="10602450" cy="4968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设向量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/>
                  <a:t>在平面</a:t>
                </a:r>
                <a:r>
                  <a:rPr lang="en-US" altLang="zh-CN" dirty="0"/>
                  <a:t>P</a:t>
                </a:r>
                <a:r>
                  <a:rPr lang="zh-CN" altLang="en-US" dirty="0"/>
                  <a:t>上的投影向量为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dirty="0"/>
                  <a:t>的法向量为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；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𝑝𝑟𝑜𝑗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(a)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𝑝𝑟𝑜𝑗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  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0502F5A-D7EA-0F52-4421-8D5458A5D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385" y="5386512"/>
                <a:ext cx="10602450" cy="496867"/>
              </a:xfrm>
              <a:prstGeom prst="rect">
                <a:avLst/>
              </a:prstGeom>
              <a:blipFill>
                <a:blip r:embed="rId6"/>
                <a:stretch>
                  <a:fillRect l="-518" t="-1235" b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0B75AAB-B4BC-8D8D-2D43-7125FEC9D913}"/>
              </a:ext>
            </a:extLst>
          </p:cNvPr>
          <p:cNvCxnSpPr/>
          <p:nvPr/>
        </p:nvCxnSpPr>
        <p:spPr>
          <a:xfrm flipH="1">
            <a:off x="1808922" y="4800600"/>
            <a:ext cx="506895" cy="6758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BB5993E6-36D3-A43C-E232-B75065C2E9A0}"/>
              </a:ext>
            </a:extLst>
          </p:cNvPr>
          <p:cNvCxnSpPr/>
          <p:nvPr/>
        </p:nvCxnSpPr>
        <p:spPr>
          <a:xfrm>
            <a:off x="1500809" y="4800600"/>
            <a:ext cx="2782956" cy="6758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B43EDBC-136C-8426-890A-DA50F61CAED4}"/>
              </a:ext>
            </a:extLst>
          </p:cNvPr>
          <p:cNvCxnSpPr/>
          <p:nvPr/>
        </p:nvCxnSpPr>
        <p:spPr>
          <a:xfrm>
            <a:off x="4701209" y="4800600"/>
            <a:ext cx="1200204" cy="6758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48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0806D4-C20B-A103-2663-072908053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613" y="501773"/>
            <a:ext cx="10515600" cy="536023"/>
          </a:xfrm>
        </p:spPr>
        <p:txBody>
          <a:bodyPr>
            <a:normAutofit/>
          </a:bodyPr>
          <a:lstStyle/>
          <a:p>
            <a:r>
              <a:rPr lang="en-US" altLang="zh-CN" b="0" i="0" dirty="0">
                <a:effectLst/>
                <a:latin typeface="PingFang SC"/>
              </a:rPr>
              <a:t>SSL</a:t>
            </a:r>
            <a:r>
              <a:rPr lang="zh-CN" altLang="en-US" b="0" i="0" dirty="0">
                <a:effectLst/>
                <a:latin typeface="PingFang SC"/>
              </a:rPr>
              <a:t>推荐模型的</a:t>
            </a:r>
            <a:r>
              <a:rPr lang="zh-CN" altLang="en-US" dirty="0">
                <a:latin typeface="+mn-lt"/>
                <a:ea typeface="+mn-ea"/>
                <a:cs typeface="+mn-ea"/>
              </a:rPr>
              <a:t>自适应优化方法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A9809C-B04D-EA04-E682-90F697EAF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9B5C3-5701-4F52-A9BD-42472237829D}" type="slidenum">
              <a:rPr lang="zh-CN" altLang="en-US" smtClean="0">
                <a:cs typeface="+mn-ea"/>
                <a:sym typeface="+mn-lt"/>
              </a:rPr>
              <a:t>17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D6FBE903-78E6-913D-1110-FDC2B461EEEF}"/>
              </a:ext>
            </a:extLst>
          </p:cNvPr>
          <p:cNvSpPr>
            <a:spLocks noGrp="1"/>
          </p:cNvSpPr>
          <p:nvPr/>
        </p:nvSpPr>
        <p:spPr>
          <a:xfrm>
            <a:off x="838199" y="1037796"/>
            <a:ext cx="11008057" cy="5244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156A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0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FEA568B-3032-CBE2-EC02-7114D96BDE94}"/>
                  </a:ext>
                </a:extLst>
              </p:cNvPr>
              <p:cNvSpPr txBox="1"/>
              <p:nvPr/>
            </p:nvSpPr>
            <p:spPr>
              <a:xfrm>
                <a:off x="588193" y="1249557"/>
                <a:ext cx="10897223" cy="3758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b="0" i="0" dirty="0">
                    <a:solidFill>
                      <a:srgbClr val="101214"/>
                    </a:solidFill>
                    <a:effectLst/>
                    <a:latin typeface="PingFang SC"/>
                  </a:rPr>
                  <a:t>梯度方向修改虽然减少了破坏性梯度干扰的数量，但辅助任务的梯度值过大仍然阻碍了对目标任务的优化</a:t>
                </a:r>
                <a:endParaRPr lang="en-US" altLang="zh-CN" sz="2000" b="0" i="0" dirty="0">
                  <a:solidFill>
                    <a:srgbClr val="101214"/>
                  </a:solidFill>
                  <a:effectLst/>
                  <a:latin typeface="PingFang SC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b="0" i="0" dirty="0">
                    <a:solidFill>
                      <a:srgbClr val="101214"/>
                    </a:solidFill>
                    <a:effectLst/>
                    <a:latin typeface="PingFang SC"/>
                  </a:rPr>
                  <a:t>进一步利用松弛因子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solidFill>
                          <a:srgbClr val="101214"/>
                        </a:solidFill>
                        <a:effectLst/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zh-CN" altLang="en-US" sz="2000" b="0" i="0" dirty="0">
                    <a:solidFill>
                      <a:srgbClr val="101214"/>
                    </a:solidFill>
                    <a:effectLst/>
                    <a:latin typeface="PingFang SC"/>
                  </a:rPr>
                  <a:t>来平衡梯度大小，以控制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101214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101214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101214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𝑎𝑢𝑥</m:t>
                        </m:r>
                        <m:r>
                          <a:rPr lang="en-US" altLang="zh-CN" sz="2000" b="0" i="1" smtClean="0">
                            <a:solidFill>
                              <a:srgbClr val="101214"/>
                            </a:solidFill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solidFill>
                              <a:srgbClr val="101214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b="0" i="0" dirty="0">
                    <a:solidFill>
                      <a:srgbClr val="101214"/>
                    </a:solidFill>
                    <a:effectLst/>
                    <a:latin typeface="PingFang SC"/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10121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101214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101214"/>
                            </a:solidFill>
                            <a:latin typeface="Cambria Math" panose="02040503050406030204" pitchFamily="18" charset="0"/>
                          </a:rPr>
                          <m:t>𝑡𝑎𝑟</m:t>
                        </m:r>
                      </m:sub>
                    </m:sSub>
                  </m:oMath>
                </a14:m>
                <a:r>
                  <a:rPr lang="zh-CN" altLang="en-US" sz="2000" b="0" i="0" dirty="0">
                    <a:solidFill>
                      <a:srgbClr val="101214"/>
                    </a:solidFill>
                    <a:effectLst/>
                    <a:latin typeface="PingFang SC"/>
                  </a:rPr>
                  <a:t>之间的大小接近度</a:t>
                </a:r>
                <a:r>
                  <a:rPr lang="zh-CN" altLang="en-US" sz="2000" dirty="0">
                    <a:solidFill>
                      <a:srgbClr val="101214"/>
                    </a:solidFill>
                    <a:latin typeface="PingFang SC"/>
                  </a:rPr>
                  <a:t>：</a:t>
                </a:r>
                <a:endParaRPr lang="en-US" altLang="zh-CN" sz="2000" dirty="0">
                  <a:solidFill>
                    <a:srgbClr val="101214"/>
                  </a:solidFill>
                  <a:latin typeface="PingFang SC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2000" dirty="0">
                  <a:solidFill>
                    <a:srgbClr val="101214"/>
                  </a:solidFill>
                  <a:latin typeface="PingFang SC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2000" dirty="0">
                  <a:solidFill>
                    <a:srgbClr val="101214"/>
                  </a:solidFill>
                  <a:latin typeface="PingFang SC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2000" dirty="0">
                  <a:solidFill>
                    <a:srgbClr val="101214"/>
                  </a:solidFill>
                  <a:latin typeface="PingFang SC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b="0" i="0" dirty="0">
                    <a:solidFill>
                      <a:srgbClr val="2A2B2E"/>
                    </a:solidFill>
                    <a:effectLst/>
                    <a:latin typeface="PingFang SC"/>
                  </a:rPr>
                  <a:t>改变辅助任务梯度方向和大小的混合操作，使学习过程容易向目标任务优化</a:t>
                </a:r>
                <a:endParaRPr lang="en-US" altLang="zh-CN" sz="2000" dirty="0">
                  <a:solidFill>
                    <a:srgbClr val="0156A3"/>
                  </a:solidFill>
                  <a:latin typeface="PingFang SC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2000" dirty="0">
                  <a:solidFill>
                    <a:srgbClr val="101214"/>
                  </a:solidFill>
                  <a:latin typeface="PingFang SC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FEA568B-3032-CBE2-EC02-7114D96BD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93" y="1249557"/>
                <a:ext cx="10897223" cy="3758080"/>
              </a:xfrm>
              <a:prstGeom prst="rect">
                <a:avLst/>
              </a:prstGeom>
              <a:blipFill>
                <a:blip r:embed="rId3"/>
                <a:stretch>
                  <a:fillRect l="-503" r="-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64646878-FB52-64C1-662B-1B51B2239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929" y="2885045"/>
            <a:ext cx="4801016" cy="75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156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0806D4-C20B-A103-2663-072908053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613" y="501773"/>
            <a:ext cx="10515600" cy="536023"/>
          </a:xfrm>
        </p:spPr>
        <p:txBody>
          <a:bodyPr>
            <a:normAutofit/>
          </a:bodyPr>
          <a:lstStyle/>
          <a:p>
            <a:r>
              <a:rPr lang="zh-CN" altLang="en-US" b="0" i="0" dirty="0">
                <a:effectLst/>
                <a:latin typeface="PingFang SC"/>
              </a:rPr>
              <a:t>混合操作更新过程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A9809C-B04D-EA04-E682-90F697EAF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9B5C3-5701-4F52-A9BD-42472237829D}" type="slidenum">
              <a:rPr lang="zh-CN" altLang="en-US" smtClean="0">
                <a:cs typeface="+mn-ea"/>
                <a:sym typeface="+mn-lt"/>
              </a:rPr>
              <a:t>18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3E3FB36-8EAB-5F9C-FF1D-7859699AD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461" y="1175694"/>
            <a:ext cx="6218459" cy="483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88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A56806B-2DED-7B6C-C163-B249CE921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43E3-A8F4-43FA-AEF9-E4123C8084F8}" type="slidenum">
              <a:rPr lang="zh-CN" altLang="en-US" smtClean="0">
                <a:cs typeface="+mn-ea"/>
                <a:sym typeface="+mn-lt"/>
              </a:rPr>
              <a:t>19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A1D4A91-6197-EE87-FE83-819B42CC2E1C}"/>
              </a:ext>
            </a:extLst>
          </p:cNvPr>
          <p:cNvSpPr txBox="1"/>
          <p:nvPr/>
        </p:nvSpPr>
        <p:spPr>
          <a:xfrm>
            <a:off x="631264" y="1040986"/>
            <a:ext cx="11077032" cy="3736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101214"/>
                </a:solidFill>
                <a:effectLst/>
                <a:latin typeface="PingFang SC"/>
              </a:rPr>
              <a:t>相比于</a:t>
            </a:r>
            <a:r>
              <a:rPr lang="en-US" altLang="zh-CN" sz="2000" b="0" i="0" dirty="0">
                <a:solidFill>
                  <a:srgbClr val="101214"/>
                </a:solidFill>
                <a:effectLst/>
              </a:rPr>
              <a:t>CML </a:t>
            </a:r>
            <a:r>
              <a:rPr lang="en-US" altLang="zh-CN" sz="2000" b="0" i="0" dirty="0">
                <a:solidFill>
                  <a:srgbClr val="101214"/>
                </a:solidFill>
                <a:effectLst/>
                <a:latin typeface="PingFang SC"/>
              </a:rPr>
              <a:t>[1] </a:t>
            </a:r>
            <a:r>
              <a:rPr lang="zh-CN" altLang="en-US" sz="2000" b="0" i="0" dirty="0">
                <a:solidFill>
                  <a:srgbClr val="101214"/>
                </a:solidFill>
                <a:effectLst/>
                <a:latin typeface="PingFang SC"/>
              </a:rPr>
              <a:t>：在行为间</a:t>
            </a:r>
            <a:r>
              <a:rPr lang="en-US" altLang="zh-CN" sz="2000" b="0" i="0" dirty="0">
                <a:solidFill>
                  <a:srgbClr val="101214"/>
                </a:solidFill>
                <a:effectLst/>
              </a:rPr>
              <a:t>SSL</a:t>
            </a:r>
            <a:r>
              <a:rPr lang="zh-CN" altLang="en-US" sz="2000" b="0" i="0" dirty="0">
                <a:solidFill>
                  <a:srgbClr val="101214"/>
                </a:solidFill>
                <a:effectLst/>
                <a:latin typeface="PingFang SC"/>
              </a:rPr>
              <a:t>中，计算</a:t>
            </a:r>
            <a:r>
              <a:rPr lang="zh-CN" altLang="en-US" sz="2000" dirty="0">
                <a:solidFill>
                  <a:srgbClr val="101214"/>
                </a:solidFill>
                <a:latin typeface="PingFang SC"/>
              </a:rPr>
              <a:t>结点</a:t>
            </a:r>
            <a:r>
              <a:rPr lang="zh-CN" altLang="en-US" sz="2000" b="0" i="0" dirty="0">
                <a:solidFill>
                  <a:srgbClr val="101214"/>
                </a:solidFill>
                <a:effectLst/>
                <a:latin typeface="PingFang SC"/>
              </a:rPr>
              <a:t>相似度消除</a:t>
            </a:r>
            <a:r>
              <a:rPr lang="en-US" altLang="zh-CN" sz="2000" b="0" i="0" dirty="0">
                <a:solidFill>
                  <a:srgbClr val="101214"/>
                </a:solidFill>
                <a:effectLst/>
              </a:rPr>
              <a:t>false negative</a:t>
            </a:r>
            <a:r>
              <a:rPr lang="zh-CN" altLang="en-US" sz="2000" b="0" i="0" dirty="0">
                <a:solidFill>
                  <a:srgbClr val="101214"/>
                </a:solidFill>
                <a:effectLst/>
                <a:latin typeface="PingFang SC"/>
              </a:rPr>
              <a:t>对，以促进辅助行为和目标行为之间的知识迁移</a:t>
            </a:r>
            <a:endParaRPr lang="en-US" altLang="zh-CN" sz="2000" b="0" i="0" dirty="0">
              <a:solidFill>
                <a:srgbClr val="101214"/>
              </a:solidFill>
              <a:effectLst/>
              <a:latin typeface="PingFang SC"/>
            </a:endParaRP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0" i="0" dirty="0">
              <a:solidFill>
                <a:srgbClr val="101214"/>
              </a:solidFill>
              <a:effectLst/>
              <a:latin typeface="PingFang SC"/>
            </a:endParaRP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effectLst/>
                <a:latin typeface="PingFang SC"/>
              </a:rPr>
              <a:t>相比于</a:t>
            </a:r>
            <a:r>
              <a:rPr lang="en-US" altLang="zh-CN" sz="2000" b="0" i="0" dirty="0">
                <a:effectLst/>
              </a:rPr>
              <a:t>S-</a:t>
            </a:r>
            <a:r>
              <a:rPr lang="en-US" altLang="zh-CN" sz="2000" b="0" i="0" dirty="0" err="1">
                <a:effectLst/>
              </a:rPr>
              <a:t>MBRec</a:t>
            </a:r>
            <a:r>
              <a:rPr lang="en-US" altLang="zh-CN" sz="2000" b="0" i="0" dirty="0">
                <a:effectLst/>
                <a:latin typeface="PingFang SC"/>
              </a:rPr>
              <a:t> [2] </a:t>
            </a:r>
            <a:r>
              <a:rPr lang="zh-CN" altLang="en-US" sz="2000" b="0" i="0" dirty="0">
                <a:effectLst/>
                <a:latin typeface="PingFang SC"/>
              </a:rPr>
              <a:t>：</a:t>
            </a:r>
            <a:r>
              <a:rPr lang="zh-CN" altLang="en-US" sz="2000" b="0" i="0" dirty="0">
                <a:solidFill>
                  <a:srgbClr val="101214"/>
                </a:solidFill>
                <a:effectLst/>
              </a:rPr>
              <a:t> </a:t>
            </a:r>
            <a:r>
              <a:rPr lang="en-US" altLang="zh-CN" sz="2000" b="0" i="0" dirty="0">
                <a:solidFill>
                  <a:srgbClr val="101214"/>
                </a:solidFill>
                <a:effectLst/>
              </a:rPr>
              <a:t>S-</a:t>
            </a:r>
            <a:r>
              <a:rPr lang="en-US" altLang="zh-CN" sz="2000" b="0" i="0" dirty="0" err="1">
                <a:solidFill>
                  <a:srgbClr val="101214"/>
                </a:solidFill>
                <a:effectLst/>
              </a:rPr>
              <a:t>MBRec</a:t>
            </a:r>
            <a:r>
              <a:rPr lang="zh-CN" altLang="en-US" sz="2000" b="0" i="0" dirty="0">
                <a:solidFill>
                  <a:srgbClr val="101214"/>
                </a:solidFill>
                <a:effectLst/>
                <a:latin typeface="PingFang SC"/>
              </a:rPr>
              <a:t>构建额外的正样本，本文</a:t>
            </a:r>
            <a:r>
              <a:rPr lang="zh-CN" altLang="en-US" sz="2000" dirty="0">
                <a:solidFill>
                  <a:srgbClr val="101214"/>
                </a:solidFill>
                <a:latin typeface="PingFang SC"/>
              </a:rPr>
              <a:t>考虑到对交互噪声的鲁棒性，以高置信度选择潜在的相似结点，拒绝增加正样本</a:t>
            </a:r>
            <a:endParaRPr lang="en-US" altLang="zh-CN" sz="2000" dirty="0">
              <a:solidFill>
                <a:srgbClr val="101214"/>
              </a:solidFill>
              <a:latin typeface="PingFang SC"/>
            </a:endParaRP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101214"/>
              </a:solidFill>
              <a:latin typeface="PingFang SC"/>
            </a:endParaRP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101214"/>
                </a:solidFill>
                <a:effectLst/>
                <a:latin typeface="PingFang SC"/>
              </a:rPr>
              <a:t>所有现有的工作都仅仅依赖于</a:t>
            </a:r>
            <a:r>
              <a:rPr lang="zh-CN" altLang="en-US" sz="2000" b="0" i="0" dirty="0">
                <a:solidFill>
                  <a:srgbClr val="0156A3"/>
                </a:solidFill>
                <a:effectLst/>
                <a:latin typeface="PingFang SC"/>
              </a:rPr>
              <a:t>行为间</a:t>
            </a:r>
            <a:r>
              <a:rPr lang="en-US" altLang="zh-CN" sz="2000" b="0" i="0" dirty="0">
                <a:solidFill>
                  <a:srgbClr val="0156A3"/>
                </a:solidFill>
                <a:effectLst/>
                <a:latin typeface="PingFang SC"/>
              </a:rPr>
              <a:t>SSL</a:t>
            </a:r>
            <a:r>
              <a:rPr lang="zh-CN" altLang="en-US" sz="2000" b="0" i="0" dirty="0">
                <a:solidFill>
                  <a:srgbClr val="101214"/>
                </a:solidFill>
                <a:effectLst/>
                <a:latin typeface="PingFang SC"/>
              </a:rPr>
              <a:t>来处理数据稀疏性问题</a:t>
            </a:r>
            <a:r>
              <a:rPr lang="zh-CN" altLang="en-US" sz="2000" dirty="0">
                <a:solidFill>
                  <a:srgbClr val="101214"/>
                </a:solidFill>
                <a:latin typeface="PingFang SC"/>
              </a:rPr>
              <a:t>，</a:t>
            </a:r>
            <a:r>
              <a:rPr lang="zh-CN" altLang="en-US" sz="2000" b="0" i="0" dirty="0">
                <a:solidFill>
                  <a:srgbClr val="101214"/>
                </a:solidFill>
                <a:effectLst/>
                <a:latin typeface="PingFang SC"/>
              </a:rPr>
              <a:t>行为间</a:t>
            </a:r>
            <a:r>
              <a:rPr lang="en-US" altLang="zh-CN" sz="2000" b="0" i="0" dirty="0">
                <a:solidFill>
                  <a:srgbClr val="101214"/>
                </a:solidFill>
                <a:effectLst/>
                <a:latin typeface="PingFang SC"/>
              </a:rPr>
              <a:t>SSL</a:t>
            </a:r>
            <a:r>
              <a:rPr lang="zh-CN" altLang="en-US" sz="2000" b="0" i="0" dirty="0">
                <a:solidFill>
                  <a:srgbClr val="101214"/>
                </a:solidFill>
                <a:effectLst/>
                <a:latin typeface="PingFang SC"/>
              </a:rPr>
              <a:t>可能引入来自辅助行为的噪声</a:t>
            </a:r>
            <a:r>
              <a:rPr lang="zh-CN" altLang="en-US" sz="2000" dirty="0">
                <a:solidFill>
                  <a:srgbClr val="101214"/>
                </a:solidFill>
                <a:latin typeface="PingFang SC"/>
              </a:rPr>
              <a:t>，本文在目标行为内进行行为内</a:t>
            </a:r>
            <a:r>
              <a:rPr lang="en-US" altLang="zh-CN" sz="2000" dirty="0">
                <a:solidFill>
                  <a:srgbClr val="101214"/>
                </a:solidFill>
                <a:latin typeface="PingFang SC"/>
              </a:rPr>
              <a:t>SSL</a:t>
            </a:r>
            <a:r>
              <a:rPr lang="zh-CN" altLang="en-US" sz="2000" dirty="0">
                <a:solidFill>
                  <a:srgbClr val="101214"/>
                </a:solidFill>
                <a:latin typeface="PingFang SC"/>
              </a:rPr>
              <a:t>，通过放大目标行为的影响来抵消辅助噪声</a:t>
            </a:r>
            <a:endParaRPr lang="zh-CN" altLang="en-US" sz="2000" dirty="0">
              <a:solidFill>
                <a:srgbClr val="101214"/>
              </a:solidFill>
              <a:latin typeface="PingFang SC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ADC255-0D59-47E7-D82D-2390D420F30D}"/>
              </a:ext>
            </a:extLst>
          </p:cNvPr>
          <p:cNvSpPr txBox="1"/>
          <p:nvPr/>
        </p:nvSpPr>
        <p:spPr>
          <a:xfrm>
            <a:off x="-58882" y="6304002"/>
            <a:ext cx="11163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rgbClr val="000000"/>
                </a:solidFill>
                <a:latin typeface="LinLibertineT"/>
              </a:rPr>
              <a:t>[1] </a:t>
            </a:r>
            <a:r>
              <a:rPr lang="en-US" altLang="zh-CN" sz="1000" b="0" i="0" dirty="0">
                <a:solidFill>
                  <a:srgbClr val="000000"/>
                </a:solidFill>
                <a:effectLst/>
                <a:latin typeface="LinLibertineT"/>
              </a:rPr>
              <a:t>Wei </a:t>
            </a:r>
            <a:r>
              <a:rPr lang="en-US" altLang="zh-CN" sz="1000" b="0" i="0" dirty="0" err="1">
                <a:solidFill>
                  <a:srgbClr val="000000"/>
                </a:solidFill>
                <a:effectLst/>
                <a:latin typeface="LinLibertineT"/>
              </a:rPr>
              <a:t>Wei</a:t>
            </a:r>
            <a:r>
              <a:rPr lang="en-US" altLang="zh-CN" sz="1000" b="0" i="0" dirty="0">
                <a:solidFill>
                  <a:srgbClr val="000000"/>
                </a:solidFill>
                <a:effectLst/>
                <a:latin typeface="LinLibertineT"/>
              </a:rPr>
              <a:t>, Chao Huang, </a:t>
            </a:r>
            <a:r>
              <a:rPr lang="en-US" altLang="zh-CN" sz="1000" b="0" i="0" dirty="0" err="1">
                <a:solidFill>
                  <a:srgbClr val="000000"/>
                </a:solidFill>
                <a:effectLst/>
                <a:latin typeface="LinLibertineT"/>
              </a:rPr>
              <a:t>Lianghao</a:t>
            </a:r>
            <a:r>
              <a:rPr lang="en-US" altLang="zh-CN" sz="1000" b="0" i="0" dirty="0">
                <a:solidFill>
                  <a:srgbClr val="000000"/>
                </a:solidFill>
                <a:effectLst/>
                <a:latin typeface="LinLibertineT"/>
              </a:rPr>
              <a:t> Xia, Yong Xu, </a:t>
            </a:r>
            <a:r>
              <a:rPr lang="en-US" altLang="zh-CN" sz="1000" b="0" i="0" dirty="0" err="1">
                <a:solidFill>
                  <a:srgbClr val="000000"/>
                </a:solidFill>
                <a:effectLst/>
                <a:latin typeface="LinLibertineT"/>
              </a:rPr>
              <a:t>Jiashu</a:t>
            </a:r>
            <a:r>
              <a:rPr lang="en-US" altLang="zh-CN" sz="1000" b="0" i="0" dirty="0">
                <a:solidFill>
                  <a:srgbClr val="000000"/>
                </a:solidFill>
                <a:effectLst/>
                <a:latin typeface="LinLibertineT"/>
              </a:rPr>
              <a:t> Zhao, and </a:t>
            </a:r>
            <a:r>
              <a:rPr lang="en-US" altLang="zh-CN" sz="1000" b="0" i="0" dirty="0" err="1">
                <a:solidFill>
                  <a:srgbClr val="000000"/>
                </a:solidFill>
                <a:effectLst/>
                <a:latin typeface="LinLibertineT"/>
              </a:rPr>
              <a:t>Dawei</a:t>
            </a:r>
            <a:r>
              <a:rPr lang="en-US" altLang="zh-CN" sz="1000" b="0" i="0" dirty="0">
                <a:solidFill>
                  <a:srgbClr val="000000"/>
                </a:solidFill>
                <a:effectLst/>
                <a:latin typeface="LinLibertineT"/>
              </a:rPr>
              <a:t> Yin. 2022. Contrastive meta learning with behavior multiplicity for recommendation. In </a:t>
            </a:r>
            <a:r>
              <a:rPr lang="en-US" altLang="zh-CN" sz="1000" b="0" i="1" dirty="0">
                <a:solidFill>
                  <a:srgbClr val="000000"/>
                </a:solidFill>
                <a:effectLst/>
                <a:latin typeface="LinLibertineTI"/>
              </a:rPr>
              <a:t>Proceedings of the Fifteenth ACM International Conference on Web Search and Data Mining</a:t>
            </a:r>
            <a:r>
              <a:rPr lang="en-US" altLang="zh-CN" sz="1000" dirty="0"/>
              <a:t> 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LinLibertineT"/>
              </a:rPr>
              <a:t>[2] Gu, </a:t>
            </a:r>
            <a:r>
              <a:rPr lang="en-US" altLang="zh-CN" sz="1000" dirty="0" err="1">
                <a:solidFill>
                  <a:srgbClr val="000000"/>
                </a:solidFill>
                <a:latin typeface="LinLibertineT"/>
              </a:rPr>
              <a:t>Shuyun</a:t>
            </a:r>
            <a:r>
              <a:rPr lang="en-US" altLang="zh-CN" sz="1000" dirty="0">
                <a:solidFill>
                  <a:srgbClr val="000000"/>
                </a:solidFill>
                <a:latin typeface="LinLibertineT"/>
              </a:rPr>
              <a:t>, et al. "Self-supervised graph neural networks for multi-behavior recommendation." International Joint Conference on Artificial Intelligence (IJCAI). 2022.</a:t>
            </a:r>
            <a:endParaRPr lang="zh-CN" altLang="en-US" sz="1000" dirty="0">
              <a:solidFill>
                <a:srgbClr val="000000"/>
              </a:solidFill>
              <a:latin typeface="LinLibertineT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7DBDB1A0-0BF9-EC45-5E5C-079E83C8A53D}"/>
              </a:ext>
            </a:extLst>
          </p:cNvPr>
          <p:cNvSpPr txBox="1">
            <a:spLocks/>
          </p:cNvSpPr>
          <p:nvPr/>
        </p:nvSpPr>
        <p:spPr>
          <a:xfrm>
            <a:off x="643613" y="501773"/>
            <a:ext cx="10515600" cy="53602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156A3"/>
                </a:solidFill>
                <a:latin typeface="PingFang SC"/>
                <a:ea typeface="+mn-ea"/>
                <a:cs typeface="+mn-ea"/>
                <a:sym typeface="+mn-lt"/>
              </a:rPr>
              <a:t>对比</a:t>
            </a:r>
            <a:endParaRPr lang="zh-CN" altLang="en-US" dirty="0">
              <a:solidFill>
                <a:srgbClr val="0156A3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44208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03E3804-4B93-79A0-86F9-057641D1D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43E3-A8F4-43FA-AEF9-E4123C8084F8}" type="slidenum">
              <a:rPr lang="zh-CN" altLang="en-US" smtClean="0">
                <a:cs typeface="+mn-ea"/>
                <a:sym typeface="+mn-lt"/>
              </a:rPr>
              <a:t>2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9D3CBE68-B7FC-3571-8200-017538D588DD}"/>
              </a:ext>
            </a:extLst>
          </p:cNvPr>
          <p:cNvSpPr txBox="1">
            <a:spLocks/>
          </p:cNvSpPr>
          <p:nvPr/>
        </p:nvSpPr>
        <p:spPr>
          <a:xfrm>
            <a:off x="1" y="-8200"/>
            <a:ext cx="1980104" cy="53602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rgbClr val="0156A3"/>
                </a:solidFill>
                <a:latin typeface="+mn-lt"/>
                <a:ea typeface="+mn-ea"/>
                <a:cs typeface="+mn-ea"/>
                <a:sym typeface="+mn-lt"/>
              </a:rPr>
              <a:t>作者信息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51239D-05EF-A070-03C4-F5DFF0957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99" y="527823"/>
            <a:ext cx="6145574" cy="48975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074F07D-657E-2A66-13C2-2550EC587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773" y="527823"/>
            <a:ext cx="5544665" cy="443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35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0806D4-C20B-A103-2663-072908053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951" y="464451"/>
            <a:ext cx="10515600" cy="536023"/>
          </a:xfrm>
        </p:spPr>
        <p:txBody>
          <a:bodyPr>
            <a:noAutofit/>
          </a:bodyPr>
          <a:lstStyle/>
          <a:p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实验设置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A9809C-B04D-EA04-E682-90F697EAF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9B5C3-5701-4F52-A9BD-42472237829D}" type="slidenum">
              <a:rPr lang="zh-CN" altLang="en-US" smtClean="0">
                <a:cs typeface="+mn-ea"/>
                <a:sym typeface="+mn-lt"/>
              </a:rPr>
              <a:t>20</a:t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D6FBE903-78E6-913D-1110-FDC2B461EEEF}"/>
              </a:ext>
            </a:extLst>
          </p:cNvPr>
          <p:cNvSpPr>
            <a:spLocks noGrp="1"/>
          </p:cNvSpPr>
          <p:nvPr/>
        </p:nvSpPr>
        <p:spPr>
          <a:xfrm>
            <a:off x="5997683" y="2414393"/>
            <a:ext cx="11008057" cy="4566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156A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0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C4305D7-0268-4BD9-87A1-529AB420F278}"/>
              </a:ext>
            </a:extLst>
          </p:cNvPr>
          <p:cNvSpPr txBox="1"/>
          <p:nvPr/>
        </p:nvSpPr>
        <p:spPr>
          <a:xfrm>
            <a:off x="971413" y="910419"/>
            <a:ext cx="10249174" cy="2899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cs typeface="+mn-ea"/>
                <a:sym typeface="+mn-lt"/>
              </a:rPr>
              <a:t>数据集</a:t>
            </a:r>
            <a:endParaRPr lang="en-US" altLang="zh-CN" sz="2400" dirty="0">
              <a:cs typeface="+mn-ea"/>
              <a:sym typeface="+mn-lt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cs typeface="+mn-ea"/>
                <a:sym typeface="+mn-lt"/>
              </a:rPr>
              <a:t>Beibei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cs typeface="+mn-ea"/>
                <a:sym typeface="+mn-lt"/>
              </a:rPr>
              <a:t>Taobao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cs typeface="+mn-ea"/>
                <a:sym typeface="+mn-lt"/>
              </a:rPr>
              <a:t>Tmall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cs typeface="+mn-ea"/>
                <a:sym typeface="+mn-lt"/>
              </a:rPr>
              <a:t>IJCAI-Contest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cs typeface="+mn-ea"/>
                <a:sym typeface="+mn-lt"/>
              </a:rPr>
              <a:t>Videos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72AA328-B3D2-1947-0232-8721647D9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329" y="4424958"/>
            <a:ext cx="6584251" cy="1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8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0806D4-C20B-A103-2663-072908053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951" y="464451"/>
            <a:ext cx="10515600" cy="536023"/>
          </a:xfrm>
        </p:spPr>
        <p:txBody>
          <a:bodyPr>
            <a:noAutofit/>
          </a:bodyPr>
          <a:lstStyle/>
          <a:p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实验设置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A9809C-B04D-EA04-E682-90F697EAF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9B5C3-5701-4F52-A9BD-42472237829D}" type="slidenum">
              <a:rPr lang="zh-CN" altLang="en-US" smtClean="0">
                <a:cs typeface="+mn-ea"/>
                <a:sym typeface="+mn-lt"/>
              </a:rPr>
              <a:t>21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D6FBE903-78E6-913D-1110-FDC2B461EEEF}"/>
              </a:ext>
            </a:extLst>
          </p:cNvPr>
          <p:cNvSpPr>
            <a:spLocks noGrp="1"/>
          </p:cNvSpPr>
          <p:nvPr/>
        </p:nvSpPr>
        <p:spPr>
          <a:xfrm>
            <a:off x="5997683" y="2414393"/>
            <a:ext cx="11008057" cy="4566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156A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0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C4305D7-0268-4BD9-87A1-529AB420F278}"/>
              </a:ext>
            </a:extLst>
          </p:cNvPr>
          <p:cNvSpPr txBox="1"/>
          <p:nvPr/>
        </p:nvSpPr>
        <p:spPr>
          <a:xfrm>
            <a:off x="971413" y="875130"/>
            <a:ext cx="9038496" cy="5900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156A3"/>
                </a:solidFill>
                <a:cs typeface="+mn-ea"/>
                <a:sym typeface="+mn-lt"/>
              </a:rPr>
              <a:t>Baselines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cs typeface="+mn-ea"/>
                <a:sym typeface="+mn-lt"/>
              </a:rPr>
              <a:t>单行为推荐模型</a:t>
            </a:r>
            <a:endParaRPr lang="en-US" altLang="zh-CN" dirty="0">
              <a:cs typeface="+mn-ea"/>
              <a:sym typeface="+mn-lt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cs typeface="+mn-ea"/>
                <a:sym typeface="+mn-lt"/>
              </a:rPr>
              <a:t>NGCF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>
                <a:cs typeface="+mn-ea"/>
                <a:sym typeface="+mn-lt"/>
              </a:rPr>
              <a:t>LightGCN</a:t>
            </a:r>
            <a:endParaRPr lang="en-US" altLang="zh-CN" sz="1600" dirty="0">
              <a:cs typeface="+mn-ea"/>
              <a:sym typeface="+mn-lt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cs typeface="+mn-ea"/>
                <a:sym typeface="+mn-lt"/>
              </a:rPr>
              <a:t>SSL</a:t>
            </a:r>
            <a:r>
              <a:rPr lang="zh-CN" altLang="en-US" dirty="0">
                <a:cs typeface="+mn-ea"/>
                <a:sym typeface="+mn-lt"/>
              </a:rPr>
              <a:t>推荐模型</a:t>
            </a:r>
            <a:endParaRPr lang="en-US" altLang="zh-CN" dirty="0">
              <a:cs typeface="+mn-ea"/>
              <a:sym typeface="+mn-lt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cs typeface="+mn-ea"/>
                <a:sym typeface="+mn-lt"/>
              </a:rPr>
              <a:t>SGL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>
                <a:cs typeface="+mn-ea"/>
                <a:sym typeface="+mn-lt"/>
              </a:rPr>
              <a:t>SimGCL</a:t>
            </a:r>
            <a:endParaRPr lang="en-US" altLang="zh-CN" sz="1600" dirty="0">
              <a:cs typeface="+mn-ea"/>
              <a:sym typeface="+mn-lt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cs typeface="+mn-ea"/>
                <a:sym typeface="+mn-lt"/>
              </a:rPr>
              <a:t>多行为推荐模型</a:t>
            </a:r>
            <a:endParaRPr lang="en-US" altLang="zh-CN" dirty="0">
              <a:cs typeface="+mn-ea"/>
              <a:sym typeface="+mn-lt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MATN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MBGMN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CML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EHCF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S-</a:t>
            </a:r>
            <a:r>
              <a:rPr lang="en-US" altLang="zh-CN" sz="1600" dirty="0" err="1"/>
              <a:t>MBRec</a:t>
            </a:r>
            <a:endParaRPr lang="en-US" altLang="zh-CN" sz="16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GHCF</a:t>
            </a:r>
            <a:br>
              <a:rPr lang="en-US" altLang="zh-CN" sz="2000" dirty="0"/>
            </a:br>
            <a:endParaRPr lang="en-US" altLang="zh-CN" sz="20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836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0806D4-C20B-A103-2663-072908053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951" y="464451"/>
            <a:ext cx="10515600" cy="536023"/>
          </a:xfrm>
        </p:spPr>
        <p:txBody>
          <a:bodyPr>
            <a:noAutofit/>
          </a:bodyPr>
          <a:lstStyle/>
          <a:p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性能比较</a:t>
            </a:r>
            <a:r>
              <a:rPr lang="en-US" altLang="zh-CN" sz="3600" dirty="0">
                <a:latin typeface="+mn-lt"/>
                <a:ea typeface="+mn-ea"/>
                <a:cs typeface="+mn-ea"/>
                <a:sym typeface="+mn-lt"/>
              </a:rPr>
              <a:t>(RQ1)</a:t>
            </a:r>
            <a:endParaRPr lang="zh-CN" altLang="en-US" sz="3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A9809C-B04D-EA04-E682-90F697EAF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9B5C3-5701-4F52-A9BD-42472237829D}" type="slidenum">
              <a:rPr lang="zh-CN" altLang="en-US" smtClean="0">
                <a:cs typeface="+mn-ea"/>
                <a:sym typeface="+mn-lt"/>
              </a:rPr>
              <a:t>22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D6FBE903-78E6-913D-1110-FDC2B461EEEF}"/>
              </a:ext>
            </a:extLst>
          </p:cNvPr>
          <p:cNvSpPr>
            <a:spLocks noGrp="1"/>
          </p:cNvSpPr>
          <p:nvPr/>
        </p:nvSpPr>
        <p:spPr>
          <a:xfrm>
            <a:off x="5997683" y="2414393"/>
            <a:ext cx="11008057" cy="4566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156A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0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7C27C9-4257-F4A0-52ED-466D61185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722" y="1000474"/>
            <a:ext cx="8438555" cy="524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78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0806D4-C20B-A103-2663-072908053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951" y="464451"/>
            <a:ext cx="10515600" cy="536023"/>
          </a:xfrm>
        </p:spPr>
        <p:txBody>
          <a:bodyPr>
            <a:noAutofit/>
          </a:bodyPr>
          <a:lstStyle/>
          <a:p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消融实验</a:t>
            </a:r>
            <a:r>
              <a:rPr lang="en-US" altLang="zh-CN" sz="3600" dirty="0">
                <a:latin typeface="+mn-lt"/>
                <a:ea typeface="+mn-ea"/>
                <a:cs typeface="+mn-ea"/>
                <a:sym typeface="+mn-lt"/>
              </a:rPr>
              <a:t>(RQ2)</a:t>
            </a:r>
            <a:endParaRPr lang="zh-CN" altLang="en-US" sz="3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A9809C-B04D-EA04-E682-90F697EAF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9B5C3-5701-4F52-A9BD-42472237829D}" type="slidenum">
              <a:rPr lang="zh-CN" altLang="en-US" smtClean="0">
                <a:cs typeface="+mn-ea"/>
                <a:sym typeface="+mn-lt"/>
              </a:rPr>
              <a:t>23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D6FBE903-78E6-913D-1110-FDC2B461EEEF}"/>
              </a:ext>
            </a:extLst>
          </p:cNvPr>
          <p:cNvSpPr>
            <a:spLocks noGrp="1"/>
          </p:cNvSpPr>
          <p:nvPr/>
        </p:nvSpPr>
        <p:spPr>
          <a:xfrm>
            <a:off x="5997683" y="2414393"/>
            <a:ext cx="11008057" cy="4566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156A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0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9CE435C-FA86-D0CC-904F-A2E78BCB4FCE}"/>
                  </a:ext>
                </a:extLst>
              </p:cNvPr>
              <p:cNvSpPr txBox="1"/>
              <p:nvPr/>
            </p:nvSpPr>
            <p:spPr>
              <a:xfrm>
                <a:off x="986111" y="1129145"/>
                <a:ext cx="10515600" cy="1889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b="0" i="0" dirty="0">
                    <a:solidFill>
                      <a:srgbClr val="101214"/>
                    </a:solidFill>
                    <a:effectLst/>
                    <a:latin typeface="PingFang SC"/>
                  </a:rPr>
                  <a:t>w/o </a:t>
                </a:r>
                <a:r>
                  <a:rPr lang="zh-CN" altLang="en-US" sz="2000" b="1" dirty="0">
                    <a:solidFill>
                      <a:srgbClr val="000000"/>
                    </a:solidFill>
                    <a:effectLst/>
                    <a:latin typeface="LibertineMathBMI"/>
                  </a:rPr>
                  <a:t>𝑪𝑫𝑴</a:t>
                </a:r>
                <a:r>
                  <a:rPr lang="zh-CN" altLang="en-US" sz="2000" dirty="0"/>
                  <a:t> </a:t>
                </a:r>
                <a:r>
                  <a:rPr lang="zh-CN" altLang="en-US" sz="2000" dirty="0">
                    <a:solidFill>
                      <a:srgbClr val="101214"/>
                    </a:solidFill>
                    <a:latin typeface="PingFang SC"/>
                  </a:rPr>
                  <a:t>：</a:t>
                </a:r>
                <a:r>
                  <a:rPr lang="zh-CN" altLang="en-US" sz="2000" b="0" i="0" dirty="0">
                    <a:solidFill>
                      <a:srgbClr val="101214"/>
                    </a:solidFill>
                    <a:effectLst/>
                    <a:latin typeface="PingFang SC"/>
                  </a:rPr>
                  <a:t>在行为感知图神经网络中删除跨行为依赖建模</a:t>
                </a:r>
                <a:endParaRPr lang="en-US" altLang="zh-CN" sz="2000" b="0" i="0" dirty="0">
                  <a:solidFill>
                    <a:srgbClr val="101214"/>
                  </a:solidFill>
                  <a:effectLst/>
                  <a:latin typeface="PingFang SC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b="0" i="0" dirty="0">
                    <a:solidFill>
                      <a:srgbClr val="101214"/>
                    </a:solidFill>
                    <a:effectLst/>
                    <a:latin typeface="PingFang SC"/>
                  </a:rPr>
                  <a:t>w/o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dirty="0" smtClean="0">
                            <a:solidFill>
                              <a:srgbClr val="101214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dirty="0" smtClean="0">
                            <a:solidFill>
                              <a:srgbClr val="101214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𝑺𝑺𝑳</m:t>
                        </m:r>
                      </m:e>
                      <m:sub>
                        <m:r>
                          <a:rPr lang="en-US" altLang="zh-CN" sz="2000" b="1" i="1" dirty="0">
                            <a:solidFill>
                              <a:srgbClr val="101214"/>
                            </a:solidFill>
                            <a:latin typeface="Cambria Math" panose="02040503050406030204" pitchFamily="18" charset="0"/>
                          </a:rPr>
                          <m:t>𝒊𝒏𝒕𝒆𝒓</m:t>
                        </m:r>
                      </m:sub>
                    </m:sSub>
                    <m:r>
                      <a:rPr lang="zh-CN" altLang="en-US" sz="2000" i="1" dirty="0">
                        <a:solidFill>
                          <a:srgbClr val="101214"/>
                        </a:solidFill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sz="2000" b="0" i="0" dirty="0">
                    <a:solidFill>
                      <a:srgbClr val="101214"/>
                    </a:solidFill>
                    <a:effectLst/>
                    <a:latin typeface="PingFang SC"/>
                  </a:rPr>
                  <a:t>在多行为自监督学习部分不执行行为间</a:t>
                </a:r>
                <a:r>
                  <a:rPr lang="en-US" altLang="zh-CN" sz="2000" b="0" i="0" dirty="0">
                    <a:solidFill>
                      <a:srgbClr val="101214"/>
                    </a:solidFill>
                    <a:effectLst/>
                    <a:latin typeface="PingFang SC"/>
                  </a:rPr>
                  <a:t>SSL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b="0" i="0" dirty="0">
                    <a:solidFill>
                      <a:srgbClr val="101214"/>
                    </a:solidFill>
                    <a:effectLst/>
                    <a:latin typeface="PingFang SC"/>
                  </a:rPr>
                  <a:t>w/o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dirty="0" smtClean="0">
                            <a:solidFill>
                              <a:srgbClr val="101214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dirty="0" smtClean="0">
                            <a:solidFill>
                              <a:srgbClr val="101214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𝑺𝑺𝑳</m:t>
                        </m:r>
                      </m:e>
                      <m:sub>
                        <m:r>
                          <a:rPr lang="en-US" altLang="zh-CN" sz="2000" b="1" i="1" dirty="0">
                            <a:solidFill>
                              <a:srgbClr val="101214"/>
                            </a:solidFill>
                            <a:latin typeface="Cambria Math" panose="02040503050406030204" pitchFamily="18" charset="0"/>
                          </a:rPr>
                          <m:t>𝒊𝒏𝒕</m:t>
                        </m:r>
                        <m:r>
                          <a:rPr lang="en-US" altLang="zh-CN" sz="2000" b="1" i="1" dirty="0" smtClean="0">
                            <a:solidFill>
                              <a:srgbClr val="101214"/>
                            </a:solidFill>
                            <a:latin typeface="Cambria Math" panose="02040503050406030204" pitchFamily="18" charset="0"/>
                          </a:rPr>
                          <m:t>𝒓𝒂</m:t>
                        </m:r>
                      </m:sub>
                    </m:sSub>
                  </m:oMath>
                </a14:m>
                <a:r>
                  <a:rPr lang="zh-CN" altLang="en-US" sz="2000" b="0" i="0" dirty="0">
                    <a:solidFill>
                      <a:srgbClr val="101214"/>
                    </a:solidFill>
                    <a:effectLst/>
                    <a:latin typeface="PingFang SC"/>
                  </a:rPr>
                  <a:t>：在多行为自监督学习部分删除行为内</a:t>
                </a:r>
                <a:r>
                  <a:rPr lang="en-US" altLang="zh-CN" sz="2000" b="0" i="0" dirty="0">
                    <a:solidFill>
                      <a:srgbClr val="101214"/>
                    </a:solidFill>
                    <a:effectLst/>
                    <a:latin typeface="PingFang SC"/>
                  </a:rPr>
                  <a:t>SSL</a:t>
                </a:r>
                <a:endParaRPr lang="en-US" altLang="zh-CN" sz="2000" dirty="0">
                  <a:solidFill>
                    <a:srgbClr val="101214"/>
                  </a:solidFill>
                  <a:latin typeface="PingFang SC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b="0" i="0" dirty="0">
                    <a:solidFill>
                      <a:srgbClr val="101214"/>
                    </a:solidFill>
                    <a:effectLst/>
                    <a:latin typeface="PingFang SC"/>
                  </a:rPr>
                  <a:t>w/o </a:t>
                </a:r>
                <a:r>
                  <a:rPr lang="zh-CN" altLang="en-US" sz="2000" b="0" i="0" dirty="0">
                    <a:solidFill>
                      <a:srgbClr val="101214"/>
                    </a:solidFill>
                    <a:effectLst/>
                    <a:latin typeface="PingFang SC"/>
                  </a:rPr>
                  <a:t>𝑯𝑴𝑮</a:t>
                </a:r>
                <a:r>
                  <a:rPr lang="zh-CN" altLang="en-US" sz="2000" dirty="0">
                    <a:solidFill>
                      <a:srgbClr val="101214"/>
                    </a:solidFill>
                    <a:latin typeface="PingFang SC"/>
                  </a:rPr>
                  <a:t>：</a:t>
                </a:r>
                <a:r>
                  <a:rPr lang="zh-CN" altLang="en-US" sz="2000" b="0" i="0" dirty="0">
                    <a:solidFill>
                      <a:srgbClr val="101214"/>
                    </a:solidFill>
                    <a:effectLst/>
                    <a:latin typeface="PingFang SC"/>
                  </a:rPr>
                  <a:t>禁用梯度上的混合操作，为每个辅助损失分配</a:t>
                </a:r>
                <a:r>
                  <a:rPr lang="zh-CN" altLang="en-US" sz="2000" b="0" i="0" dirty="0">
                    <a:solidFill>
                      <a:srgbClr val="0156A3"/>
                    </a:solidFill>
                    <a:effectLst/>
                    <a:latin typeface="PingFang SC"/>
                  </a:rPr>
                  <a:t>相等的</a:t>
                </a:r>
                <a:r>
                  <a:rPr lang="zh-CN" altLang="en-US" sz="2000" b="0" i="0" dirty="0">
                    <a:solidFill>
                      <a:srgbClr val="101214"/>
                    </a:solidFill>
                    <a:effectLst/>
                    <a:latin typeface="PingFang SC"/>
                  </a:rPr>
                  <a:t>权重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9CE435C-FA86-D0CC-904F-A2E78BCB4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11" y="1129145"/>
                <a:ext cx="10515600" cy="1889300"/>
              </a:xfrm>
              <a:prstGeom prst="rect">
                <a:avLst/>
              </a:prstGeom>
              <a:blipFill>
                <a:blip r:embed="rId3"/>
                <a:stretch>
                  <a:fillRect l="-522" b="-4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F8D2A19C-CD92-06FD-C996-B928DB218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9042" y="3979050"/>
            <a:ext cx="5509737" cy="197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838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0806D4-C20B-A103-2663-072908053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951" y="464451"/>
            <a:ext cx="10515600" cy="536023"/>
          </a:xfrm>
        </p:spPr>
        <p:txBody>
          <a:bodyPr>
            <a:noAutofit/>
          </a:bodyPr>
          <a:lstStyle/>
          <a:p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鲁棒性分析</a:t>
            </a:r>
            <a:r>
              <a:rPr lang="en-US" altLang="zh-CN" sz="3600" dirty="0">
                <a:latin typeface="+mn-lt"/>
                <a:ea typeface="+mn-ea"/>
                <a:cs typeface="+mn-ea"/>
                <a:sym typeface="+mn-lt"/>
              </a:rPr>
              <a:t>(RQ3)</a:t>
            </a:r>
            <a:endParaRPr lang="zh-CN" altLang="en-US" sz="3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A9809C-B04D-EA04-E682-90F697EAF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9B5C3-5701-4F52-A9BD-42472237829D}" type="slidenum">
              <a:rPr lang="zh-CN" altLang="en-US" smtClean="0">
                <a:cs typeface="+mn-ea"/>
                <a:sym typeface="+mn-lt"/>
              </a:rPr>
              <a:t>24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D6FBE903-78E6-913D-1110-FDC2B461EEEF}"/>
              </a:ext>
            </a:extLst>
          </p:cNvPr>
          <p:cNvSpPr>
            <a:spLocks noGrp="1"/>
          </p:cNvSpPr>
          <p:nvPr/>
        </p:nvSpPr>
        <p:spPr>
          <a:xfrm>
            <a:off x="5997683" y="2414393"/>
            <a:ext cx="11008057" cy="4566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156A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0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9CE435C-FA86-D0CC-904F-A2E78BCB4FCE}"/>
              </a:ext>
            </a:extLst>
          </p:cNvPr>
          <p:cNvSpPr txBox="1"/>
          <p:nvPr/>
        </p:nvSpPr>
        <p:spPr>
          <a:xfrm>
            <a:off x="986111" y="1129145"/>
            <a:ext cx="4165341" cy="3269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2A2B2E"/>
                </a:solidFill>
                <a:effectLst/>
                <a:latin typeface="PingFang SC"/>
              </a:rPr>
              <a:t>对数据稀疏性的鲁棒性</a:t>
            </a:r>
            <a:endParaRPr lang="en-US" altLang="zh-CN" sz="2000" b="0" i="0" dirty="0">
              <a:solidFill>
                <a:srgbClr val="2A2B2E"/>
              </a:solidFill>
              <a:effectLst/>
              <a:latin typeface="PingFang SC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2A2B2E"/>
              </a:solidFill>
              <a:latin typeface="PingFang SC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2A2B2E"/>
              </a:solidFill>
              <a:latin typeface="PingFang SC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2A2B2E"/>
              </a:solidFill>
              <a:latin typeface="PingFang SC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rgbClr val="2A2B2E"/>
              </a:solidFill>
              <a:latin typeface="PingFang SC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rgbClr val="2A2B2E"/>
              </a:solidFill>
              <a:latin typeface="PingFang SC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2A2B2E"/>
                </a:solidFill>
                <a:effectLst/>
                <a:latin typeface="PingFang SC"/>
              </a:rPr>
              <a:t>对噪声交互的鲁棒性</a:t>
            </a:r>
            <a:endParaRPr lang="zh-CN" altLang="en-US" sz="2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41C52F5-D52E-F260-9FE3-DC15642EC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834" y="1013819"/>
            <a:ext cx="5636153" cy="256758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D70E132-8E29-0F5A-80D4-9495CA465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1452" y="3635968"/>
            <a:ext cx="5732535" cy="260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49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0806D4-C20B-A103-2663-072908053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951" y="464451"/>
            <a:ext cx="10515600" cy="536023"/>
          </a:xfrm>
        </p:spPr>
        <p:txBody>
          <a:bodyPr>
            <a:noAutofit/>
          </a:bodyPr>
          <a:lstStyle/>
          <a:p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梯度混合策略的影响</a:t>
            </a:r>
            <a:r>
              <a:rPr lang="en-US" altLang="zh-CN" sz="3600" dirty="0">
                <a:latin typeface="+mn-lt"/>
                <a:ea typeface="+mn-ea"/>
                <a:cs typeface="+mn-ea"/>
                <a:sym typeface="+mn-lt"/>
              </a:rPr>
              <a:t>(RQ4)</a:t>
            </a:r>
            <a:endParaRPr lang="zh-CN" altLang="en-US" sz="3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A9809C-B04D-EA04-E682-90F697EAF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9B5C3-5701-4F52-A9BD-42472237829D}" type="slidenum">
              <a:rPr lang="zh-CN" altLang="en-US" smtClean="0">
                <a:cs typeface="+mn-ea"/>
                <a:sym typeface="+mn-lt"/>
              </a:rPr>
              <a:t>25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D6FBE903-78E6-913D-1110-FDC2B461EEEF}"/>
              </a:ext>
            </a:extLst>
          </p:cNvPr>
          <p:cNvSpPr>
            <a:spLocks noGrp="1"/>
          </p:cNvSpPr>
          <p:nvPr/>
        </p:nvSpPr>
        <p:spPr>
          <a:xfrm>
            <a:off x="5997683" y="2414393"/>
            <a:ext cx="11008057" cy="4566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156A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0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9CE435C-FA86-D0CC-904F-A2E78BCB4FCE}"/>
              </a:ext>
            </a:extLst>
          </p:cNvPr>
          <p:cNvSpPr txBox="1"/>
          <p:nvPr/>
        </p:nvSpPr>
        <p:spPr>
          <a:xfrm>
            <a:off x="986111" y="1129145"/>
            <a:ext cx="10515600" cy="2346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2A2B2E"/>
                </a:solidFill>
                <a:effectLst/>
                <a:latin typeface="PingFang SC"/>
              </a:rPr>
              <a:t>策略</a:t>
            </a:r>
            <a:r>
              <a:rPr lang="en-US" altLang="zh-CN" sz="2000" b="0" i="0" dirty="0">
                <a:solidFill>
                  <a:srgbClr val="2A2B2E"/>
                </a:solidFill>
                <a:effectLst/>
                <a:latin typeface="PingFang SC"/>
              </a:rPr>
              <a:t>A</a:t>
            </a:r>
            <a:r>
              <a:rPr lang="zh-CN" altLang="en-US" sz="2000" b="0" i="0" dirty="0">
                <a:solidFill>
                  <a:srgbClr val="2A2B2E"/>
                </a:solidFill>
                <a:effectLst/>
                <a:latin typeface="PingFang SC"/>
              </a:rPr>
              <a:t>：</a:t>
            </a:r>
            <a:r>
              <a:rPr lang="zh-CN" altLang="en-US" sz="2000" b="0" i="0" dirty="0">
                <a:solidFill>
                  <a:srgbClr val="101214"/>
                </a:solidFill>
                <a:effectLst/>
                <a:latin typeface="PingFang SC"/>
              </a:rPr>
              <a:t>操纵所有符合条件的梯度的方向，而不管它们的大小</a:t>
            </a:r>
            <a:endParaRPr lang="en-US" altLang="zh-CN" sz="2000" b="0" i="0" dirty="0">
              <a:solidFill>
                <a:srgbClr val="2A2B2E"/>
              </a:solidFill>
              <a:effectLst/>
              <a:latin typeface="PingFang SC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2A2B2E"/>
                </a:solidFill>
                <a:effectLst/>
                <a:latin typeface="PingFang SC"/>
              </a:rPr>
              <a:t>策略</a:t>
            </a:r>
            <a:r>
              <a:rPr lang="en-US" altLang="zh-CN" sz="2000" b="0" i="0" dirty="0">
                <a:solidFill>
                  <a:srgbClr val="2A2B2E"/>
                </a:solidFill>
                <a:effectLst/>
                <a:latin typeface="PingFang SC"/>
              </a:rPr>
              <a:t>B</a:t>
            </a:r>
            <a:r>
              <a:rPr lang="zh-CN" altLang="en-US" sz="2000" b="0" i="0" dirty="0">
                <a:solidFill>
                  <a:srgbClr val="2A2B2E"/>
                </a:solidFill>
                <a:effectLst/>
                <a:latin typeface="PingFang SC"/>
              </a:rPr>
              <a:t>：只改变辅助任务梯度的大小，</a:t>
            </a:r>
            <a:r>
              <a:rPr lang="zh-CN" altLang="en-US" sz="2000" b="0" i="0" dirty="0">
                <a:solidFill>
                  <a:srgbClr val="101214"/>
                </a:solidFill>
                <a:effectLst/>
                <a:latin typeface="PingFang SC"/>
              </a:rPr>
              <a:t>即如果辅助梯度的大小大于目标梯度的大小，就减小辅助梯度的大小</a:t>
            </a:r>
            <a:endParaRPr lang="en-US" altLang="zh-CN" sz="2000" b="0" i="0" dirty="0">
              <a:solidFill>
                <a:srgbClr val="101214"/>
              </a:solidFill>
              <a:effectLst/>
              <a:latin typeface="PingFang SC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101214"/>
                </a:solidFill>
                <a:latin typeface="PingFang SC"/>
              </a:rPr>
              <a:t>策略</a:t>
            </a:r>
            <a:r>
              <a:rPr lang="en-US" altLang="zh-CN" sz="2000" dirty="0">
                <a:solidFill>
                  <a:srgbClr val="101214"/>
                </a:solidFill>
                <a:latin typeface="PingFang SC"/>
              </a:rPr>
              <a:t>C</a:t>
            </a:r>
            <a:r>
              <a:rPr lang="zh-CN" altLang="en-US" sz="2000" dirty="0">
                <a:solidFill>
                  <a:srgbClr val="101214"/>
                </a:solidFill>
                <a:latin typeface="PingFang SC"/>
              </a:rPr>
              <a:t>：</a:t>
            </a:r>
            <a:r>
              <a:rPr lang="zh-CN" altLang="en-US" sz="2000" b="0" i="0" dirty="0">
                <a:solidFill>
                  <a:srgbClr val="101214"/>
                </a:solidFill>
                <a:effectLst/>
                <a:latin typeface="PingFang SC"/>
              </a:rPr>
              <a:t>在每次迭代中，首先使用策略</a:t>
            </a:r>
            <a:r>
              <a:rPr lang="en-US" altLang="zh-CN" sz="2000" b="0" i="0" dirty="0">
                <a:solidFill>
                  <a:srgbClr val="101214"/>
                </a:solidFill>
                <a:effectLst/>
                <a:latin typeface="PingFang SC"/>
              </a:rPr>
              <a:t>A</a:t>
            </a:r>
            <a:r>
              <a:rPr lang="zh-CN" altLang="en-US" sz="2000" b="0" i="0" dirty="0">
                <a:solidFill>
                  <a:srgbClr val="101214"/>
                </a:solidFill>
                <a:effectLst/>
                <a:latin typeface="PingFang SC"/>
              </a:rPr>
              <a:t>改变方向，然后根据策略</a:t>
            </a:r>
            <a:r>
              <a:rPr lang="en-US" altLang="zh-CN" sz="2000" b="0" i="0" dirty="0">
                <a:solidFill>
                  <a:srgbClr val="101214"/>
                </a:solidFill>
                <a:effectLst/>
                <a:latin typeface="PingFang SC"/>
              </a:rPr>
              <a:t>B</a:t>
            </a:r>
            <a:r>
              <a:rPr lang="zh-CN" altLang="en-US" sz="2000" b="0" i="0" dirty="0">
                <a:solidFill>
                  <a:srgbClr val="101214"/>
                </a:solidFill>
                <a:effectLst/>
                <a:latin typeface="PingFang SC"/>
              </a:rPr>
              <a:t>改变大小</a:t>
            </a:r>
            <a:r>
              <a:rPr lang="en-US" altLang="zh-CN" sz="2000" b="0" i="0" dirty="0">
                <a:solidFill>
                  <a:srgbClr val="101214"/>
                </a:solidFill>
                <a:effectLst/>
                <a:latin typeface="PingFang SC"/>
              </a:rPr>
              <a:t>(</a:t>
            </a:r>
            <a:r>
              <a:rPr lang="zh-CN" altLang="en-US" sz="2000" b="0" i="0" dirty="0">
                <a:solidFill>
                  <a:srgbClr val="101214"/>
                </a:solidFill>
                <a:effectLst/>
                <a:latin typeface="PingFang SC"/>
              </a:rPr>
              <a:t>对所有梯度进行操作，而不管它们的大小</a:t>
            </a:r>
            <a:r>
              <a:rPr lang="en-US" altLang="zh-CN" sz="2000" b="0" i="0" dirty="0">
                <a:solidFill>
                  <a:srgbClr val="101214"/>
                </a:solidFill>
                <a:effectLst/>
                <a:latin typeface="PingFang SC"/>
              </a:rPr>
              <a:t>)</a:t>
            </a:r>
            <a:endParaRPr lang="zh-CN" altLang="en-US" sz="20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2E9D4AB-D463-063C-B749-F8F500357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311" y="4041222"/>
            <a:ext cx="5685013" cy="172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094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0806D4-C20B-A103-2663-072908053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951" y="464451"/>
            <a:ext cx="10515600" cy="536023"/>
          </a:xfrm>
        </p:spPr>
        <p:txBody>
          <a:bodyPr>
            <a:noAutofit/>
          </a:bodyPr>
          <a:lstStyle/>
          <a:p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超参数研究</a:t>
            </a:r>
            <a:r>
              <a:rPr lang="en-US" altLang="zh-CN" sz="3600" dirty="0">
                <a:latin typeface="+mn-lt"/>
                <a:ea typeface="+mn-ea"/>
                <a:cs typeface="+mn-ea"/>
                <a:sym typeface="+mn-lt"/>
              </a:rPr>
              <a:t>(RQ5)</a:t>
            </a:r>
            <a:endParaRPr lang="zh-CN" altLang="en-US" sz="3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A9809C-B04D-EA04-E682-90F697EAF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9B5C3-5701-4F52-A9BD-42472237829D}" type="slidenum">
              <a:rPr lang="zh-CN" altLang="en-US" smtClean="0">
                <a:cs typeface="+mn-ea"/>
                <a:sym typeface="+mn-lt"/>
              </a:rPr>
              <a:t>26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D6FBE903-78E6-913D-1110-FDC2B461EEEF}"/>
              </a:ext>
            </a:extLst>
          </p:cNvPr>
          <p:cNvSpPr>
            <a:spLocks noGrp="1"/>
          </p:cNvSpPr>
          <p:nvPr/>
        </p:nvSpPr>
        <p:spPr>
          <a:xfrm>
            <a:off x="5997683" y="2414393"/>
            <a:ext cx="11008057" cy="4566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156A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0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266D91-4590-7F6A-0B5C-79BBDEA6C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759" y="1062799"/>
            <a:ext cx="7715984" cy="518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64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0806D4-C20B-A103-2663-072908053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951" y="464451"/>
            <a:ext cx="10515600" cy="536023"/>
          </a:xfrm>
        </p:spPr>
        <p:txBody>
          <a:bodyPr>
            <a:noAutofit/>
          </a:bodyPr>
          <a:lstStyle/>
          <a:p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总结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A9809C-B04D-EA04-E682-90F697EAF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9B5C3-5701-4F52-A9BD-42472237829D}" type="slidenum">
              <a:rPr lang="zh-CN" altLang="en-US" smtClean="0">
                <a:cs typeface="+mn-ea"/>
                <a:sym typeface="+mn-lt"/>
              </a:rPr>
              <a:t>27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D6FBE903-78E6-913D-1110-FDC2B461EEEF}"/>
              </a:ext>
            </a:extLst>
          </p:cNvPr>
          <p:cNvSpPr>
            <a:spLocks noGrp="1"/>
          </p:cNvSpPr>
          <p:nvPr/>
        </p:nvSpPr>
        <p:spPr>
          <a:xfrm>
            <a:off x="5997683" y="2414393"/>
            <a:ext cx="11008057" cy="4566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156A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0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1E61C17-B5B0-A2A5-8B67-14AB9D5D29C4}"/>
              </a:ext>
            </a:extLst>
          </p:cNvPr>
          <p:cNvSpPr txBox="1"/>
          <p:nvPr/>
        </p:nvSpPr>
        <p:spPr>
          <a:xfrm>
            <a:off x="865909" y="1198418"/>
            <a:ext cx="10487891" cy="2807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101214"/>
                </a:solidFill>
                <a:effectLst/>
                <a:latin typeface="PingFang SC"/>
              </a:rPr>
              <a:t>提出了一个名为</a:t>
            </a:r>
            <a:r>
              <a:rPr lang="en-US" altLang="zh-CN" sz="2000" b="0" i="0" dirty="0">
                <a:solidFill>
                  <a:srgbClr val="101214"/>
                </a:solidFill>
                <a:effectLst/>
                <a:latin typeface="PingFang SC"/>
              </a:rPr>
              <a:t>MBSSL</a:t>
            </a:r>
            <a:r>
              <a:rPr lang="zh-CN" altLang="en-US" sz="2000" b="0" i="0" dirty="0">
                <a:solidFill>
                  <a:srgbClr val="101214"/>
                </a:solidFill>
                <a:effectLst/>
                <a:latin typeface="PingFang SC"/>
              </a:rPr>
              <a:t>的新的自监督学习框架，用于多行为推荐，它包含一个行为感知图神经网络，并在行为间和行为内层面提供了一个全面的</a:t>
            </a:r>
            <a:r>
              <a:rPr lang="en-US" altLang="zh-CN" sz="2000" b="0" i="0" dirty="0">
                <a:solidFill>
                  <a:srgbClr val="101214"/>
                </a:solidFill>
                <a:effectLst/>
                <a:latin typeface="PingFang SC"/>
              </a:rPr>
              <a:t>SSL</a:t>
            </a:r>
            <a:r>
              <a:rPr lang="zh-CN" altLang="en-US" sz="2000" b="0" i="0" dirty="0">
                <a:solidFill>
                  <a:srgbClr val="101214"/>
                </a:solidFill>
                <a:effectLst/>
                <a:latin typeface="PingFang SC"/>
              </a:rPr>
              <a:t>范式以缓解数据稀疏性和交互噪声问题</a:t>
            </a:r>
            <a:endParaRPr lang="en-US" altLang="zh-CN" sz="2000" b="0" i="0" dirty="0">
              <a:solidFill>
                <a:srgbClr val="101214"/>
              </a:solidFill>
              <a:effectLst/>
              <a:latin typeface="PingFang SC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0" i="0" dirty="0">
              <a:solidFill>
                <a:srgbClr val="101214"/>
              </a:solidFill>
              <a:effectLst/>
              <a:latin typeface="PingFang SC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101214"/>
                </a:solidFill>
                <a:effectLst/>
                <a:latin typeface="PingFang SC"/>
              </a:rPr>
              <a:t>本文第一个研究了</a:t>
            </a:r>
            <a:r>
              <a:rPr lang="en-US" altLang="zh-CN" sz="2000" b="0" i="0" dirty="0">
                <a:solidFill>
                  <a:srgbClr val="101214"/>
                </a:solidFill>
                <a:effectLst/>
                <a:latin typeface="PingFang SC"/>
              </a:rPr>
              <a:t>SSL</a:t>
            </a:r>
            <a:r>
              <a:rPr lang="zh-CN" altLang="en-US" sz="2000" b="0" i="0" dirty="0">
                <a:solidFill>
                  <a:srgbClr val="101214"/>
                </a:solidFill>
                <a:effectLst/>
                <a:latin typeface="PingFang SC"/>
              </a:rPr>
              <a:t>任务和目标推荐任务之间的</a:t>
            </a:r>
            <a:r>
              <a:rPr lang="zh-CN" altLang="en-US" sz="2000" b="0" i="0" dirty="0">
                <a:solidFill>
                  <a:srgbClr val="0156A3"/>
                </a:solidFill>
                <a:effectLst/>
                <a:latin typeface="PingFang SC"/>
              </a:rPr>
              <a:t>优化不平衡</a:t>
            </a:r>
            <a:r>
              <a:rPr lang="zh-CN" altLang="en-US" sz="2000" b="0" i="0" dirty="0">
                <a:solidFill>
                  <a:srgbClr val="101214"/>
                </a:solidFill>
                <a:effectLst/>
                <a:latin typeface="PingFang SC"/>
              </a:rPr>
              <a:t>问题，设计了一种基于梯度的混合操作方法，在大小和方向上调整优化趋势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357464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4FE6CE-A4D3-4074-ADF6-BC56FAEA7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9B5C3-5701-4F52-A9BD-42472237829D}" type="slidenum">
              <a:rPr lang="zh-CN" altLang="en-US" smtClean="0">
                <a:cs typeface="+mn-ea"/>
                <a:sym typeface="+mn-lt"/>
              </a:rPr>
              <a:t>28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D6B634-522E-7E4C-A9F4-B292E1196A0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0817" y="1007441"/>
            <a:ext cx="11404020" cy="4324350"/>
          </a:xfrm>
        </p:spPr>
        <p:txBody>
          <a:bodyPr/>
          <a:lstStyle/>
          <a:p>
            <a:pPr marL="0" indent="0">
              <a:buNone/>
            </a:pPr>
            <a:endParaRPr lang="en-US" altLang="zh-CN" dirty="0">
              <a:cs typeface="+mn-ea"/>
              <a:sym typeface="+mn-lt"/>
            </a:endParaRPr>
          </a:p>
          <a:p>
            <a:pPr marL="0" indent="0">
              <a:buNone/>
            </a:pPr>
            <a:endParaRPr lang="en-US" altLang="zh-CN" dirty="0">
              <a:cs typeface="+mn-ea"/>
              <a:sym typeface="+mn-lt"/>
            </a:endParaRPr>
          </a:p>
          <a:p>
            <a:pPr marL="0" indent="0">
              <a:buNone/>
            </a:pPr>
            <a:endParaRPr lang="en-US" altLang="zh-CN" dirty="0">
              <a:cs typeface="+mn-ea"/>
              <a:sym typeface="+mn-lt"/>
            </a:endParaRPr>
          </a:p>
          <a:p>
            <a:pPr marL="0" indent="0">
              <a:buNone/>
            </a:pPr>
            <a:endParaRPr lang="en-US" altLang="zh-CN" dirty="0">
              <a:cs typeface="+mn-ea"/>
              <a:sym typeface="+mn-lt"/>
            </a:endParaRPr>
          </a:p>
          <a:p>
            <a:pPr marL="0" indent="0">
              <a:buNone/>
            </a:pPr>
            <a:r>
              <a:rPr lang="en-US" altLang="zh-CN" dirty="0">
                <a:cs typeface="+mn-ea"/>
                <a:sym typeface="+mn-lt"/>
              </a:rPr>
              <a:t>					</a:t>
            </a:r>
            <a:r>
              <a:rPr lang="en-US" altLang="zh-CN" sz="5400" dirty="0">
                <a:solidFill>
                  <a:srgbClr val="0056A3"/>
                </a:solidFill>
                <a:cs typeface="+mn-ea"/>
                <a:sym typeface="+mn-lt"/>
              </a:rPr>
              <a:t>Thanks</a:t>
            </a:r>
            <a:endParaRPr lang="zh-CN" altLang="en-US" sz="5400" dirty="0">
              <a:solidFill>
                <a:srgbClr val="0056A3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9376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0806D4-C20B-A103-2663-072908053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951" y="464451"/>
            <a:ext cx="10515600" cy="536023"/>
          </a:xfrm>
        </p:spPr>
        <p:txBody>
          <a:bodyPr>
            <a:noAutofit/>
          </a:bodyPr>
          <a:lstStyle/>
          <a:p>
            <a:r>
              <a:rPr lang="zh-CN" altLang="en-US" sz="3200" dirty="0">
                <a:latin typeface="+mn-lt"/>
                <a:ea typeface="+mn-ea"/>
                <a:cs typeface="+mn-ea"/>
                <a:sym typeface="+mn-lt"/>
              </a:rPr>
              <a:t>背景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A9809C-B04D-EA04-E682-90F697EAF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9B5C3-5701-4F52-A9BD-42472237829D}" type="slidenum">
              <a:rPr lang="zh-CN" altLang="en-US" smtClean="0">
                <a:cs typeface="+mn-ea"/>
                <a:sym typeface="+mn-lt"/>
              </a:rPr>
              <a:t>3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D6FBE903-78E6-913D-1110-FDC2B461EEEF}"/>
              </a:ext>
            </a:extLst>
          </p:cNvPr>
          <p:cNvSpPr>
            <a:spLocks noGrp="1"/>
          </p:cNvSpPr>
          <p:nvPr/>
        </p:nvSpPr>
        <p:spPr>
          <a:xfrm>
            <a:off x="5976901" y="2414393"/>
            <a:ext cx="11008057" cy="4566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156A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0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BFBC18C-A189-05F9-8848-2308FC938C5C}"/>
              </a:ext>
            </a:extLst>
          </p:cNvPr>
          <p:cNvSpPr txBox="1"/>
          <p:nvPr/>
        </p:nvSpPr>
        <p:spPr>
          <a:xfrm>
            <a:off x="793101" y="1150686"/>
            <a:ext cx="7526554" cy="235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101214"/>
                </a:solidFill>
                <a:effectLst/>
                <a:latin typeface="PingFang SC"/>
              </a:rPr>
              <a:t>最广泛采用的推荐范式</a:t>
            </a:r>
            <a:r>
              <a:rPr lang="en-US" altLang="zh-CN" sz="2000" dirty="0">
                <a:solidFill>
                  <a:srgbClr val="101214"/>
                </a:solidFill>
                <a:latin typeface="PingFang SC"/>
              </a:rPr>
              <a:t>(</a:t>
            </a:r>
            <a:r>
              <a:rPr lang="en-US" altLang="zh-CN" sz="2000" b="0" i="0" dirty="0">
                <a:solidFill>
                  <a:srgbClr val="101214"/>
                </a:solidFill>
                <a:effectLst/>
              </a:rPr>
              <a:t>CF)</a:t>
            </a:r>
            <a:r>
              <a:rPr lang="zh-CN" altLang="en-US" sz="2000" b="0" i="0" dirty="0">
                <a:solidFill>
                  <a:srgbClr val="101214"/>
                </a:solidFill>
                <a:effectLst/>
              </a:rPr>
              <a:t>大多是基于单一类型的用户</a:t>
            </a:r>
            <a:r>
              <a:rPr lang="en-US" altLang="zh-CN" sz="2000" b="0" i="0" dirty="0">
                <a:solidFill>
                  <a:srgbClr val="101214"/>
                </a:solidFill>
                <a:effectLst/>
              </a:rPr>
              <a:t>-</a:t>
            </a:r>
            <a:r>
              <a:rPr lang="zh-CN" altLang="en-US" sz="2000" b="0" i="0" dirty="0">
                <a:solidFill>
                  <a:srgbClr val="101214"/>
                </a:solidFill>
                <a:effectLst/>
              </a:rPr>
              <a:t>物品交互行为所设计的</a:t>
            </a:r>
            <a:endParaRPr lang="en-US" altLang="zh-CN" sz="2000" b="0" i="0" dirty="0">
              <a:solidFill>
                <a:srgbClr val="101214"/>
              </a:solidFill>
              <a:effectLst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0" i="0" dirty="0">
              <a:solidFill>
                <a:srgbClr val="101214"/>
              </a:solidFill>
              <a:effectLst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101214"/>
                </a:solidFill>
                <a:effectLst/>
                <a:latin typeface="PingFang SC"/>
              </a:rPr>
              <a:t>在电商服务中，用户可以通过多种方式与商品进行交互，例如</a:t>
            </a:r>
            <a:r>
              <a:rPr lang="en-US" altLang="zh-CN" sz="2000" dirty="0" err="1"/>
              <a:t>pv</a:t>
            </a:r>
            <a:r>
              <a:rPr lang="en-US" altLang="zh-CN" sz="2000" dirty="0"/>
              <a:t>(</a:t>
            </a:r>
            <a:r>
              <a:rPr lang="zh-CN" altLang="en-US" sz="2000" dirty="0"/>
              <a:t>点击</a:t>
            </a:r>
            <a:r>
              <a:rPr lang="en-US" altLang="zh-CN" sz="2000" dirty="0"/>
              <a:t>)</a:t>
            </a:r>
            <a:r>
              <a:rPr lang="zh-CN" altLang="en-US" sz="2000" b="0" i="0" dirty="0">
                <a:solidFill>
                  <a:srgbClr val="101214"/>
                </a:solidFill>
                <a:effectLst/>
                <a:latin typeface="PingFang SC"/>
              </a:rPr>
              <a:t>、</a:t>
            </a:r>
            <a:r>
              <a:rPr lang="en-US" altLang="zh-CN" sz="2000" dirty="0"/>
              <a:t>fav(</a:t>
            </a:r>
            <a:r>
              <a:rPr lang="zh-CN" altLang="en-US" sz="2000" b="0" i="0" dirty="0">
                <a:solidFill>
                  <a:srgbClr val="101214"/>
                </a:solidFill>
                <a:effectLst/>
                <a:latin typeface="PingFang SC"/>
              </a:rPr>
              <a:t>收藏</a:t>
            </a:r>
            <a:r>
              <a:rPr lang="en-US" altLang="zh-CN" sz="2000" b="0" i="0" dirty="0">
                <a:solidFill>
                  <a:srgbClr val="101214"/>
                </a:solidFill>
                <a:effectLst/>
                <a:latin typeface="PingFang SC"/>
              </a:rPr>
              <a:t>)</a:t>
            </a:r>
            <a:r>
              <a:rPr lang="zh-CN" altLang="en-US" sz="2000" b="0" i="0" dirty="0">
                <a:solidFill>
                  <a:srgbClr val="101214"/>
                </a:solidFill>
                <a:effectLst/>
                <a:latin typeface="PingFang SC"/>
              </a:rPr>
              <a:t>、</a:t>
            </a:r>
            <a:r>
              <a:rPr lang="en-US" altLang="zh-CN" sz="2000" dirty="0"/>
              <a:t>cart(</a:t>
            </a:r>
            <a:r>
              <a:rPr lang="zh-CN" altLang="en-US" sz="2000" dirty="0"/>
              <a:t>加入购物车</a:t>
            </a:r>
            <a:r>
              <a:rPr lang="en-US" altLang="zh-CN" sz="2000" dirty="0"/>
              <a:t>)</a:t>
            </a:r>
            <a:r>
              <a:rPr lang="zh-CN" altLang="en-US" sz="2000" b="0" i="0" dirty="0">
                <a:solidFill>
                  <a:srgbClr val="101214"/>
                </a:solidFill>
                <a:effectLst/>
                <a:latin typeface="PingFang SC"/>
              </a:rPr>
              <a:t>和</a:t>
            </a:r>
            <a:r>
              <a:rPr lang="en-US" altLang="zh-CN" sz="2000" b="0" i="0" dirty="0">
                <a:solidFill>
                  <a:srgbClr val="101214"/>
                </a:solidFill>
                <a:effectLst/>
              </a:rPr>
              <a:t>buy</a:t>
            </a:r>
            <a:r>
              <a:rPr lang="en-US" altLang="zh-CN" sz="2000" b="0" i="0" dirty="0">
                <a:solidFill>
                  <a:srgbClr val="101214"/>
                </a:solidFill>
                <a:effectLst/>
                <a:latin typeface="PingFang SC"/>
              </a:rPr>
              <a:t>(</a:t>
            </a:r>
            <a:r>
              <a:rPr lang="zh-CN" altLang="en-US" sz="2000" b="0" i="0" dirty="0">
                <a:solidFill>
                  <a:srgbClr val="101214"/>
                </a:solidFill>
                <a:effectLst/>
                <a:latin typeface="PingFang SC"/>
              </a:rPr>
              <a:t>购买</a:t>
            </a:r>
            <a:r>
              <a:rPr lang="en-US" altLang="zh-CN" sz="2000" b="0" i="0" dirty="0">
                <a:solidFill>
                  <a:srgbClr val="101214"/>
                </a:solidFill>
                <a:effectLst/>
                <a:latin typeface="PingFang SC"/>
              </a:rPr>
              <a:t>)</a:t>
            </a:r>
            <a:endParaRPr lang="en-US" altLang="zh-CN" sz="2000" b="0" i="0" dirty="0">
              <a:solidFill>
                <a:srgbClr val="101214"/>
              </a:solidFill>
              <a:effectLst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47F06B4-9742-4E9C-C55D-1F5A506A0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3618" y="1010312"/>
            <a:ext cx="3107291" cy="485443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1DA7D6E-2FD0-1441-FB32-982E8C864129}"/>
              </a:ext>
            </a:extLst>
          </p:cNvPr>
          <p:cNvSpPr txBox="1"/>
          <p:nvPr/>
        </p:nvSpPr>
        <p:spPr>
          <a:xfrm>
            <a:off x="8683745" y="5925880"/>
            <a:ext cx="2937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淘宝用户行为数据集示例</a:t>
            </a:r>
          </a:p>
        </p:txBody>
      </p:sp>
    </p:spTree>
    <p:extLst>
      <p:ext uri="{BB962C8B-B14F-4D97-AF65-F5344CB8AC3E}">
        <p14:creationId xmlns:p14="http://schemas.microsoft.com/office/powerpoint/2010/main" val="2657706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0806D4-C20B-A103-2663-072908053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951" y="464451"/>
            <a:ext cx="10515600" cy="536023"/>
          </a:xfrm>
        </p:spPr>
        <p:txBody>
          <a:bodyPr>
            <a:noAutofit/>
          </a:bodyPr>
          <a:lstStyle/>
          <a:p>
            <a:r>
              <a:rPr lang="zh-CN" altLang="en-US" sz="3200" dirty="0">
                <a:latin typeface="+mn-lt"/>
                <a:ea typeface="+mn-ea"/>
                <a:cs typeface="+mn-ea"/>
                <a:sym typeface="+mn-lt"/>
              </a:rPr>
              <a:t>定义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A9809C-B04D-EA04-E682-90F697EAF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9B5C3-5701-4F52-A9BD-42472237829D}" type="slidenum">
              <a:rPr lang="zh-CN" altLang="en-US" smtClean="0">
                <a:cs typeface="+mn-ea"/>
                <a:sym typeface="+mn-lt"/>
              </a:rPr>
              <a:t>4</a:t>
            </a:fld>
            <a:endParaRPr lang="zh-CN" altLang="en-US"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BFBC18C-A189-05F9-8848-2308FC938C5C}"/>
                  </a:ext>
                </a:extLst>
              </p:cNvPr>
              <p:cNvSpPr txBox="1"/>
              <p:nvPr/>
            </p:nvSpPr>
            <p:spPr>
              <a:xfrm>
                <a:off x="793101" y="1150686"/>
                <a:ext cx="10803154" cy="5074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rgbClr val="101214"/>
                    </a:solidFill>
                    <a:latin typeface="PingFang SC"/>
                    <a:cs typeface="+mn-ea"/>
                    <a:sym typeface="+mn-lt"/>
                  </a:rPr>
                  <a:t>用户集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solidFill>
                          <a:srgbClr val="101214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和</m:t>
                    </m:r>
                  </m:oMath>
                </a14:m>
                <a:r>
                  <a:rPr lang="zh-CN" altLang="en-US" sz="2000" dirty="0">
                    <a:solidFill>
                      <a:srgbClr val="101214"/>
                    </a:solidFill>
                    <a:cs typeface="+mn-ea"/>
                    <a:sym typeface="+mn-lt"/>
                  </a:rPr>
                  <a:t>物品集：</a:t>
                </a:r>
                <a:endParaRPr lang="en-US" altLang="zh-CN" sz="2000" dirty="0">
                  <a:solidFill>
                    <a:srgbClr val="101214"/>
                  </a:solidFill>
                  <a:cs typeface="+mn-ea"/>
                  <a:sym typeface="+mn-lt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b="0" i="0" dirty="0">
                    <a:solidFill>
                      <a:srgbClr val="101214"/>
                    </a:solidFill>
                    <a:effectLst/>
                    <a:latin typeface="PingFang SC"/>
                  </a:rPr>
                  <a:t>        ：𝑘</a:t>
                </a:r>
                <a:r>
                  <a:rPr lang="en-US" altLang="zh-CN" sz="2000" b="0" i="0" dirty="0">
                    <a:solidFill>
                      <a:srgbClr val="101214"/>
                    </a:solidFill>
                    <a:effectLst/>
                    <a:latin typeface="PingFang SC"/>
                  </a:rPr>
                  <a:t>-</a:t>
                </a:r>
                <a:r>
                  <a:rPr lang="en-US" altLang="zh-CN" sz="2000" b="0" i="0" dirty="0" err="1">
                    <a:solidFill>
                      <a:srgbClr val="101214"/>
                    </a:solidFill>
                    <a:effectLst/>
                    <a:latin typeface="PingFang SC"/>
                  </a:rPr>
                  <a:t>th</a:t>
                </a:r>
                <a:r>
                  <a:rPr lang="zh-CN" altLang="en-US" sz="2000" b="0" i="0" dirty="0">
                    <a:solidFill>
                      <a:srgbClr val="101214"/>
                    </a:solidFill>
                    <a:effectLst/>
                    <a:latin typeface="PingFang SC"/>
                  </a:rPr>
                  <a:t>行为类型下的</a:t>
                </a:r>
                <a:r>
                  <a:rPr lang="en-US" altLang="zh-CN" sz="2000" b="0" i="0" dirty="0">
                    <a:solidFill>
                      <a:srgbClr val="101214"/>
                    </a:solidFill>
                    <a:effectLst/>
                  </a:rPr>
                  <a:t>user-</a:t>
                </a:r>
                <a:r>
                  <a:rPr lang="en-US" altLang="zh-CN" sz="2000" dirty="0">
                    <a:solidFill>
                      <a:srgbClr val="101214"/>
                    </a:solidFill>
                  </a:rPr>
                  <a:t>item</a:t>
                </a:r>
                <a:r>
                  <a:rPr lang="zh-CN" altLang="en-US" sz="2000" b="0" i="0" dirty="0">
                    <a:solidFill>
                      <a:srgbClr val="101214"/>
                    </a:solidFill>
                    <a:effectLst/>
                    <a:latin typeface="PingFang SC"/>
                  </a:rPr>
                  <a:t>交互矩阵</a:t>
                </a:r>
                <a:r>
                  <a:rPr lang="en-US" altLang="zh-CN" sz="2000" b="0" i="0" dirty="0">
                    <a:solidFill>
                      <a:srgbClr val="101214"/>
                    </a:solidFill>
                    <a:effectLst/>
                    <a:latin typeface="PingFang SC"/>
                  </a:rPr>
                  <a:t>(</a:t>
                </a:r>
                <a:r>
                  <a:rPr lang="zh-CN" altLang="en-US" sz="2000" b="0" i="0" dirty="0">
                    <a:solidFill>
                      <a:srgbClr val="101214"/>
                    </a:solidFill>
                    <a:effectLst/>
                    <a:latin typeface="PingFang SC"/>
                  </a:rPr>
                  <a:t>例如</a:t>
                </a:r>
                <a:r>
                  <a:rPr lang="en-US" altLang="zh-CN" sz="2000" b="0" i="0" dirty="0">
                    <a:solidFill>
                      <a:srgbClr val="101214"/>
                    </a:solidFill>
                    <a:effectLst/>
                    <a:latin typeface="PingFang SC"/>
                  </a:rPr>
                  <a:t>: </a:t>
                </a:r>
                <a:r>
                  <a:rPr lang="zh-CN" altLang="en-US" sz="2000" b="0" i="0" dirty="0">
                    <a:solidFill>
                      <a:srgbClr val="101214"/>
                    </a:solidFill>
                    <a:effectLst/>
                    <a:latin typeface="PingFang SC"/>
                  </a:rPr>
                  <a:t>浏览、收藏、</a:t>
                </a:r>
                <a:r>
                  <a:rPr lang="zh-CN" altLang="en-US" sz="2000" dirty="0">
                    <a:solidFill>
                      <a:srgbClr val="101214"/>
                    </a:solidFill>
                    <a:latin typeface="PingFang SC"/>
                  </a:rPr>
                  <a:t>添加到购物车，</a:t>
                </a:r>
                <a:r>
                  <a:rPr lang="zh-CN" altLang="en-US" sz="2000" b="0" i="0" dirty="0">
                    <a:solidFill>
                      <a:srgbClr val="101214"/>
                    </a:solidFill>
                    <a:effectLst/>
                    <a:latin typeface="PingFang SC"/>
                  </a:rPr>
                  <a:t>购买</a:t>
                </a:r>
                <a:r>
                  <a:rPr lang="en-US" altLang="zh-CN" sz="2000" b="0" i="0" dirty="0">
                    <a:solidFill>
                      <a:srgbClr val="101214"/>
                    </a:solidFill>
                    <a:effectLst/>
                    <a:latin typeface="PingFang SC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rgbClr val="101214"/>
                    </a:solidFill>
                    <a:latin typeface="PingFang SC"/>
                    <a:cs typeface="+mn-ea"/>
                    <a:sym typeface="+mn-lt"/>
                  </a:rPr>
                  <a:t>交互数据：                                    ，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101214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𝐾</m:t>
                    </m:r>
                  </m:oMath>
                </a14:m>
                <a:r>
                  <a:rPr lang="zh-CN" altLang="en-US" sz="2000" dirty="0">
                    <a:solidFill>
                      <a:srgbClr val="101214"/>
                    </a:solidFill>
                    <a:cs typeface="+mn-ea"/>
                    <a:sym typeface="+mn-lt"/>
                  </a:rPr>
                  <a:t>：行为类型数量；            ，如果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101214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𝑢</m:t>
                    </m:r>
                  </m:oMath>
                </a14:m>
                <a:r>
                  <a:rPr lang="zh-CN" altLang="en-US" sz="2000" dirty="0">
                    <a:solidFill>
                      <a:srgbClr val="101214"/>
                    </a:solidFill>
                    <a:cs typeface="+mn-ea"/>
                    <a:sym typeface="+mn-lt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101214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𝑖</m:t>
                    </m:r>
                  </m:oMath>
                </a14:m>
                <a:r>
                  <a:rPr lang="zh-CN" altLang="en-US" sz="2000" dirty="0">
                    <a:solidFill>
                      <a:srgbClr val="101214"/>
                    </a:solidFill>
                    <a:cs typeface="+mn-ea"/>
                    <a:sym typeface="+mn-lt"/>
                  </a:rPr>
                  <a:t>在行为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101214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𝑘</m:t>
                    </m:r>
                  </m:oMath>
                </a14:m>
                <a:r>
                  <a:rPr lang="zh-CN" altLang="en-US" sz="2000" dirty="0">
                    <a:solidFill>
                      <a:srgbClr val="101214"/>
                    </a:solidFill>
                    <a:cs typeface="+mn-ea"/>
                    <a:sym typeface="+mn-lt"/>
                  </a:rPr>
                  <a:t>下有交互</a:t>
                </a:r>
                <a:endParaRPr lang="en-US" altLang="zh-CN" sz="2000" dirty="0">
                  <a:solidFill>
                    <a:srgbClr val="101214"/>
                  </a:solidFill>
                  <a:cs typeface="+mn-ea"/>
                  <a:sym typeface="+mn-lt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rgbClr val="101214"/>
                    </a:solidFill>
                    <a:cs typeface="+mn-ea"/>
                    <a:sym typeface="+mn-lt"/>
                  </a:rPr>
                  <a:t>一个目标行为，多个辅助行为</a:t>
                </a:r>
                <a:endParaRPr lang="en-US" altLang="zh-CN" sz="2000" dirty="0">
                  <a:solidFill>
                    <a:srgbClr val="101214"/>
                  </a:solidFill>
                  <a:cs typeface="+mn-ea"/>
                  <a:sym typeface="+mn-lt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2000" dirty="0">
                  <a:solidFill>
                    <a:srgbClr val="101214"/>
                  </a:solidFill>
                  <a:cs typeface="+mn-ea"/>
                  <a:sym typeface="+mn-lt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rgbClr val="101214"/>
                    </a:solidFill>
                    <a:cs typeface="+mn-ea"/>
                    <a:sym typeface="+mn-lt"/>
                  </a:rPr>
                  <a:t>输入：                                 ，</a:t>
                </a:r>
                <a:endParaRPr lang="en-US" altLang="zh-CN" sz="2000" dirty="0">
                  <a:solidFill>
                    <a:srgbClr val="101214"/>
                  </a:solidFill>
                  <a:cs typeface="+mn-ea"/>
                  <a:sym typeface="+mn-lt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rgbClr val="101214"/>
                    </a:solidFill>
                    <a:cs typeface="+mn-ea"/>
                    <a:sym typeface="+mn-lt"/>
                  </a:rPr>
                  <a:t>输出：一个估计用户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101214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𝑢</m:t>
                    </m:r>
                  </m:oMath>
                </a14:m>
                <a:r>
                  <a:rPr lang="zh-CN" altLang="en-US" sz="2000" dirty="0">
                    <a:solidFill>
                      <a:srgbClr val="101214"/>
                    </a:solidFill>
                    <a:cs typeface="+mn-ea"/>
                    <a:sym typeface="+mn-lt"/>
                  </a:rPr>
                  <a:t>在行为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101214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𝐾</m:t>
                    </m:r>
                  </m:oMath>
                </a14:m>
                <a:r>
                  <a:rPr lang="en-US" altLang="zh-CN" sz="2000" dirty="0">
                    <a:solidFill>
                      <a:srgbClr val="101214"/>
                    </a:solidFill>
                    <a:cs typeface="+mn-ea"/>
                    <a:sym typeface="+mn-lt"/>
                  </a:rPr>
                  <a:t>(</a:t>
                </a:r>
                <a:r>
                  <a:rPr lang="zh-CN" altLang="en-US" sz="2000" dirty="0">
                    <a:solidFill>
                      <a:srgbClr val="101214"/>
                    </a:solidFill>
                    <a:cs typeface="+mn-ea"/>
                    <a:sym typeface="+mn-lt"/>
                  </a:rPr>
                  <a:t>目标行为</a:t>
                </a:r>
                <a:r>
                  <a:rPr lang="en-US" altLang="zh-CN" sz="2000" dirty="0">
                    <a:solidFill>
                      <a:srgbClr val="101214"/>
                    </a:solidFill>
                    <a:cs typeface="+mn-ea"/>
                    <a:sym typeface="+mn-lt"/>
                  </a:rPr>
                  <a:t>)</a:t>
                </a:r>
                <a:r>
                  <a:rPr lang="zh-CN" altLang="en-US" sz="2000" dirty="0">
                    <a:solidFill>
                      <a:srgbClr val="101214"/>
                    </a:solidFill>
                    <a:cs typeface="+mn-ea"/>
                    <a:sym typeface="+mn-lt"/>
                  </a:rPr>
                  <a:t>下</a:t>
                </a:r>
                <a:endParaRPr lang="en-US" altLang="zh-CN" sz="2000" dirty="0">
                  <a:solidFill>
                    <a:srgbClr val="101214"/>
                  </a:solidFill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solidFill>
                      <a:srgbClr val="101214"/>
                    </a:solidFill>
                    <a:cs typeface="+mn-ea"/>
                    <a:sym typeface="+mn-lt"/>
                  </a:rPr>
                  <a:t>	  </a:t>
                </a:r>
                <a:r>
                  <a:rPr lang="zh-CN" altLang="en-US" sz="2000" dirty="0">
                    <a:solidFill>
                      <a:srgbClr val="101214"/>
                    </a:solidFill>
                    <a:cs typeface="+mn-ea"/>
                    <a:sym typeface="+mn-lt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101214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𝑖</m:t>
                    </m:r>
                  </m:oMath>
                </a14:m>
                <a:r>
                  <a:rPr lang="zh-CN" altLang="en-US" sz="2000" dirty="0">
                    <a:solidFill>
                      <a:srgbClr val="101214"/>
                    </a:solidFill>
                    <a:cs typeface="+mn-ea"/>
                    <a:sym typeface="+mn-lt"/>
                  </a:rPr>
                  <a:t>交互概率的推荐模型</a:t>
                </a:r>
                <a:endParaRPr lang="en-US" altLang="zh-CN" sz="2000" dirty="0">
                  <a:solidFill>
                    <a:srgbClr val="101214"/>
                  </a:solidFill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000" dirty="0">
                  <a:solidFill>
                    <a:srgbClr val="101214"/>
                  </a:solidFill>
                  <a:cs typeface="+mn-ea"/>
                  <a:sym typeface="+mn-lt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2000" dirty="0">
                  <a:solidFill>
                    <a:srgbClr val="101214"/>
                  </a:solidFill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dirty="0">
                  <a:solidFill>
                    <a:srgbClr val="101214"/>
                  </a:solidFill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BFBC18C-A189-05F9-8848-2308FC938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01" y="1150686"/>
                <a:ext cx="10803154" cy="5074723"/>
              </a:xfrm>
              <a:prstGeom prst="rect">
                <a:avLst/>
              </a:prstGeom>
              <a:blipFill>
                <a:blip r:embed="rId3"/>
                <a:stretch>
                  <a:fillRect l="-5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8D946FB0-7A94-99DC-84B6-8A1FEF539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8558" y="1344455"/>
            <a:ext cx="2126164" cy="26672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91B124D-AF0C-18EE-CE1C-AA6F5E079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1954" y="2998402"/>
            <a:ext cx="4221846" cy="278916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502692A-1018-1B43-677F-8FB09D3C3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6186" y="1785492"/>
            <a:ext cx="480102" cy="26672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4EC10E7-7EC9-1563-57B9-7898BB1C2F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6567" y="2213817"/>
            <a:ext cx="2103302" cy="32006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49D6CFC-453B-9FBD-58EB-6F9966DED4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6394" y="2187145"/>
            <a:ext cx="754445" cy="37341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2F26672-0D31-8371-9E93-F298261E5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0366" y="3500438"/>
            <a:ext cx="2103302" cy="32006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E960ABBC-1B4E-254F-9CA7-6E2E8B0A05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8107" y="3483916"/>
            <a:ext cx="1699407" cy="28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83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0806D4-C20B-A103-2663-072908053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951" y="464451"/>
            <a:ext cx="10515600" cy="536023"/>
          </a:xfrm>
        </p:spPr>
        <p:txBody>
          <a:bodyPr>
            <a:noAutofit/>
          </a:bodyPr>
          <a:lstStyle/>
          <a:p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问题</a:t>
            </a:r>
            <a:r>
              <a:rPr lang="en-US" altLang="zh-CN" sz="3600" dirty="0">
                <a:latin typeface="+mn-lt"/>
                <a:ea typeface="+mn-ea"/>
                <a:cs typeface="+mn-ea"/>
                <a:sym typeface="+mn-lt"/>
              </a:rPr>
              <a:t>1</a:t>
            </a:r>
            <a:endParaRPr lang="zh-CN" altLang="en-US" sz="3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A9809C-B04D-EA04-E682-90F697EAF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9B5C3-5701-4F52-A9BD-42472237829D}" type="slidenum">
              <a:rPr lang="zh-CN" altLang="en-US" smtClean="0">
                <a:cs typeface="+mn-ea"/>
                <a:sym typeface="+mn-lt"/>
              </a:rPr>
              <a:t>5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D6FBE903-78E6-913D-1110-FDC2B461EEEF}"/>
              </a:ext>
            </a:extLst>
          </p:cNvPr>
          <p:cNvSpPr>
            <a:spLocks noGrp="1"/>
          </p:cNvSpPr>
          <p:nvPr/>
        </p:nvSpPr>
        <p:spPr>
          <a:xfrm>
            <a:off x="5997683" y="2414393"/>
            <a:ext cx="11008057" cy="4566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156A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0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BFBC18C-A189-05F9-8848-2308FC938C5C}"/>
                  </a:ext>
                </a:extLst>
              </p:cNvPr>
              <p:cNvSpPr txBox="1"/>
              <p:nvPr/>
            </p:nvSpPr>
            <p:spPr>
              <a:xfrm>
                <a:off x="815651" y="2567000"/>
                <a:ext cx="10560698" cy="3133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b="0" i="0" dirty="0">
                    <a:solidFill>
                      <a:srgbClr val="101214"/>
                    </a:solidFill>
                    <a:effectLst/>
                    <a:latin typeface="PingFang SC"/>
                  </a:rPr>
                  <a:t>虽然辅助行为的交互数据可以为目标行为提供很好的补充信息，但</a:t>
                </a:r>
                <a:r>
                  <a:rPr lang="zh-CN" altLang="en-US" sz="2000" b="0" i="0" dirty="0">
                    <a:solidFill>
                      <a:srgbClr val="FF0000"/>
                    </a:solidFill>
                    <a:effectLst/>
                    <a:latin typeface="PingFang SC"/>
                  </a:rPr>
                  <a:t>目标行为的数据稀疏性</a:t>
                </a:r>
                <a:r>
                  <a:rPr lang="zh-CN" altLang="en-US" sz="2000" b="0" i="0" dirty="0">
                    <a:solidFill>
                      <a:srgbClr val="101214"/>
                    </a:solidFill>
                    <a:effectLst/>
                    <a:latin typeface="PingFang SC"/>
                  </a:rPr>
                  <a:t>仍然是一个问题</a:t>
                </a:r>
                <a:endParaRPr lang="en-US" altLang="zh-CN" sz="2000" b="0" i="0" dirty="0">
                  <a:solidFill>
                    <a:srgbClr val="101214"/>
                  </a:solidFill>
                  <a:effectLst/>
                  <a:latin typeface="PingFang SC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2000" b="0" i="0" dirty="0">
                  <a:solidFill>
                    <a:srgbClr val="101214"/>
                  </a:solidFill>
                  <a:effectLst/>
                  <a:latin typeface="PingFang SC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101214"/>
                    </a:solidFill>
                    <a:latin typeface="PingFang SC"/>
                    <a:cs typeface="+mn-ea"/>
                    <a:sym typeface="+mn-lt"/>
                  </a:rPr>
                  <a:t>CML [1] </a:t>
                </a:r>
                <a:r>
                  <a:rPr lang="zh-CN" altLang="en-US" sz="2000" b="0" i="0" dirty="0">
                    <a:solidFill>
                      <a:srgbClr val="101214"/>
                    </a:solidFill>
                    <a:effectLst/>
                    <a:latin typeface="PingFang SC"/>
                  </a:rPr>
                  <a:t>在</a:t>
                </a:r>
                <a:r>
                  <a:rPr lang="zh-CN" altLang="en-US" sz="2000" b="0" i="0" dirty="0">
                    <a:solidFill>
                      <a:srgbClr val="FF0000"/>
                    </a:solidFill>
                    <a:effectLst/>
                    <a:latin typeface="PingFang SC"/>
                  </a:rPr>
                  <a:t>每个辅助行为和目标行为对之间</a:t>
                </a:r>
                <a:r>
                  <a:rPr lang="zh-CN" altLang="en-US" sz="2000" b="0" i="0" dirty="0">
                    <a:solidFill>
                      <a:srgbClr val="101214"/>
                    </a:solidFill>
                    <a:effectLst/>
                    <a:latin typeface="PingFang SC"/>
                  </a:rPr>
                  <a:t>进行</a:t>
                </a:r>
                <a:r>
                  <a:rPr lang="zh-CN" altLang="en-US" sz="2000" b="0" i="0" dirty="0">
                    <a:solidFill>
                      <a:srgbClr val="0156A3"/>
                    </a:solidFill>
                    <a:effectLst/>
                    <a:latin typeface="PingFang SC"/>
                  </a:rPr>
                  <a:t>对比学习</a:t>
                </a:r>
                <a:r>
                  <a:rPr lang="zh-CN" altLang="en-US" sz="2000" b="0" i="0" dirty="0">
                    <a:solidFill>
                      <a:srgbClr val="101214"/>
                    </a:solidFill>
                    <a:effectLst/>
                    <a:latin typeface="PingFang SC"/>
                  </a:rPr>
                  <a:t>，</a:t>
                </a:r>
                <a:r>
                  <a:rPr lang="zh-CN" altLang="en-US" sz="2000" dirty="0">
                    <a:solidFill>
                      <a:srgbClr val="101214"/>
                    </a:solidFill>
                    <a:latin typeface="PingFang SC"/>
                  </a:rPr>
                  <a:t>以</a:t>
                </a:r>
                <a:r>
                  <a:rPr lang="zh-CN" altLang="en-US" sz="2000" b="0" i="0" dirty="0">
                    <a:solidFill>
                      <a:srgbClr val="101214"/>
                    </a:solidFill>
                    <a:effectLst/>
                    <a:latin typeface="PingFang SC"/>
                  </a:rPr>
                  <a:t>充分利用辅助行为的监督信号</a:t>
                </a:r>
                <a:endParaRPr lang="en-US" altLang="zh-CN" sz="2000" b="0" i="0" dirty="0">
                  <a:solidFill>
                    <a:srgbClr val="101214"/>
                  </a:solidFill>
                  <a:effectLst/>
                  <a:latin typeface="PingFang SC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srgbClr val="101214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pPr>
                      <m:e>
                        <m:r>
                          <a:rPr lang="en-US" altLang="zh-CN" sz="2400" i="1" smtClean="0">
                            <a:solidFill>
                              <a:srgbClr val="10121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ea"/>
                            <a:sym typeface="+mn-lt"/>
                          </a:rPr>
                          <m:t>ℒ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𝐾</m:t>
                        </m:r>
                        <m:r>
                          <a:rPr lang="en-US" altLang="zh-CN" sz="2400" b="0" i="1" smtClean="0">
                            <a:solidFill>
                              <a:srgbClr val="101214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srgbClr val="101214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𝑘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rgbClr val="101214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b="0" i="1" smtClean="0">
                            <a:solidFill>
                              <a:srgbClr val="101214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400" b="0" i="1" smtClean="0">
                            <a:solidFill>
                              <a:srgbClr val="101214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𝑢</m:t>
                        </m:r>
                        <m:r>
                          <a:rPr lang="en-US" altLang="zh-CN" sz="2400" b="0" i="1" smtClean="0">
                            <a:solidFill>
                              <a:srgbClr val="10121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ea"/>
                            <a:sym typeface="+mn-lt"/>
                          </a:rPr>
                          <m:t>∈</m:t>
                        </m:r>
                        <m:r>
                          <a:rPr lang="zh-CN" altLang="en-US" sz="2400" b="0" i="1" smtClean="0">
                            <a:solidFill>
                              <a:srgbClr val="10121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ea"/>
                            <a:sym typeface="+mn-lt"/>
                          </a:rPr>
                          <m:t>𝒰</m:t>
                        </m:r>
                      </m:sub>
                      <m:sup/>
                      <m:e>
                        <m:r>
                          <a:rPr lang="en-US" altLang="zh-CN" sz="2400" b="0" i="1" smtClean="0">
                            <a:solidFill>
                              <a:srgbClr val="101214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−</m:t>
                        </m:r>
                        <m:r>
                          <a:rPr lang="en-US" altLang="zh-CN" sz="2400" b="0" i="1" smtClean="0">
                            <a:solidFill>
                              <a:srgbClr val="101214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𝑙𝑜𝑔</m:t>
                        </m:r>
                        <m:f>
                          <m:fPr>
                            <m:ctrlPr>
                              <a:rPr lang="en-US" altLang="zh-CN" sz="2400" b="0" i="1" smtClean="0">
                                <a:solidFill>
                                  <a:srgbClr val="101214"/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rgbClr val="101214"/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exp</m:t>
                            </m:r>
                            <m:r>
                              <a:rPr lang="en-US" altLang="zh-CN" sz="2400" b="0" i="1" smtClean="0">
                                <a:solidFill>
                                  <a:srgbClr val="101214"/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⁡(</m:t>
                            </m:r>
                            <m:f>
                              <m:fPr>
                                <m:ctrlPr>
                                  <a:rPr lang="en-US" altLang="zh-CN" sz="2400" b="0" i="1" smtClean="0">
                                    <a:solidFill>
                                      <a:srgbClr val="101214"/>
                                    </a:solidFill>
                                    <a:latin typeface="Cambria Math" panose="02040503050406030204" pitchFamily="18" charset="0"/>
                                    <a:cs typeface="+mn-ea"/>
                                    <a:sym typeface="+mn-lt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rgbClr val="101214"/>
                                        </a:solidFill>
                                        <a:latin typeface="Cambria Math" panose="02040503050406030204" pitchFamily="18" charset="0"/>
                                        <a:cs typeface="+mn-ea"/>
                                        <a:sym typeface="+mn-l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101214"/>
                                        </a:solidFill>
                                        <a:latin typeface="Cambria Math" panose="02040503050406030204" pitchFamily="18" charset="0"/>
                                        <a:cs typeface="+mn-ea"/>
                                        <a:sym typeface="+mn-lt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101214"/>
                                        </a:solidFill>
                                        <a:latin typeface="Cambria Math" panose="02040503050406030204" pitchFamily="18" charset="0"/>
                                        <a:cs typeface="+mn-ea"/>
                                        <a:sym typeface="+mn-lt"/>
                                      </a:rPr>
                                      <m:t>𝑢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rgbClr val="101214"/>
                                        </a:solidFill>
                                        <a:latin typeface="Cambria Math" panose="02040503050406030204" pitchFamily="18" charset="0"/>
                                        <a:cs typeface="+mn-ea"/>
                                        <a:sym typeface="+mn-lt"/>
                                      </a:rPr>
                                      <m:t>,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+mn-ea"/>
                                        <a:sym typeface="+mn-lt"/>
                                      </a:rPr>
                                      <m:t>𝐾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+mn-ea"/>
                                        <a:sym typeface="+mn-lt"/>
                                      </a:rPr>
                                      <m:t> 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solidFill>
                                      <a:srgbClr val="10121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ea"/>
                                    <a:sym typeface="+mn-lt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rgbClr val="101214"/>
                                        </a:solidFill>
                                        <a:latin typeface="Cambria Math" panose="02040503050406030204" pitchFamily="18" charset="0"/>
                                        <a:cs typeface="+mn-ea"/>
                                        <a:sym typeface="+mn-l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101214"/>
                                        </a:solidFill>
                                        <a:latin typeface="Cambria Math" panose="02040503050406030204" pitchFamily="18" charset="0"/>
                                        <a:cs typeface="+mn-ea"/>
                                        <a:sym typeface="+mn-lt"/>
                                      </a:rPr>
                                      <m:t> 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rgbClr val="101214"/>
                                        </a:solidFill>
                                        <a:latin typeface="Cambria Math" panose="02040503050406030204" pitchFamily="18" charset="0"/>
                                        <a:cs typeface="+mn-ea"/>
                                        <a:sym typeface="+mn-lt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101214"/>
                                        </a:solidFill>
                                        <a:latin typeface="Cambria Math" panose="02040503050406030204" pitchFamily="18" charset="0"/>
                                        <a:cs typeface="+mn-ea"/>
                                        <a:sym typeface="+mn-lt"/>
                                      </a:rPr>
                                      <m:t>𝑢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rgbClr val="101214"/>
                                        </a:solidFill>
                                        <a:latin typeface="Cambria Math" panose="02040503050406030204" pitchFamily="18" charset="0"/>
                                        <a:cs typeface="+mn-ea"/>
                                        <a:sym typeface="+mn-lt"/>
                                      </a:rPr>
                                      <m:t>,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rgbClr val="101214"/>
                                        </a:solidFill>
                                        <a:latin typeface="Cambria Math" panose="02040503050406030204" pitchFamily="18" charset="0"/>
                                        <a:cs typeface="+mn-ea"/>
                                        <a:sym typeface="+mn-lt"/>
                                      </a:rPr>
                                      <m:t>𝑘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zh-CN" altLang="en-US" sz="2400" b="0" i="1" smtClean="0">
                                    <a:solidFill>
                                      <a:srgbClr val="101214"/>
                                    </a:solidFill>
                                    <a:latin typeface="Cambria Math" panose="02040503050406030204" pitchFamily="18" charset="0"/>
                                    <a:cs typeface="+mn-ea"/>
                                    <a:sym typeface="+mn-lt"/>
                                  </a:rPr>
                                  <m:t>𝜏</m:t>
                                </m:r>
                              </m:den>
                            </m:f>
                            <m:r>
                              <a:rPr lang="en-US" altLang="zh-CN" sz="2400" b="0" i="1" smtClean="0">
                                <a:solidFill>
                                  <a:srgbClr val="101214"/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)</m:t>
                            </m:r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sz="2400" b="0" i="1" smtClean="0">
                                    <a:solidFill>
                                      <a:srgbClr val="101214"/>
                                    </a:solidFill>
                                    <a:latin typeface="Cambria Math" panose="02040503050406030204" pitchFamily="18" charset="0"/>
                                    <a:cs typeface="+mn-ea"/>
                                    <a:sym typeface="+mn-lt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solidFill>
                                      <a:srgbClr val="101214"/>
                                    </a:solidFill>
                                    <a:latin typeface="Cambria Math" panose="02040503050406030204" pitchFamily="18" charset="0"/>
                                    <a:cs typeface="+mn-ea"/>
                                    <a:sym typeface="+mn-lt"/>
                                  </a:rPr>
                                  <m:t>𝑣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10121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ea"/>
                                    <a:sym typeface="+mn-lt"/>
                                  </a:rPr>
                                  <m:t>∈</m:t>
                                </m:r>
                                <m:r>
                                  <a:rPr lang="zh-CN" altLang="en-US" sz="2400" b="0" i="1" smtClean="0">
                                    <a:solidFill>
                                      <a:srgbClr val="10121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ea"/>
                                    <a:sym typeface="+mn-lt"/>
                                  </a:rPr>
                                  <m:t>𝒰</m:t>
                                </m:r>
                              </m:sub>
                              <m:sup/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solidFill>
                                      <a:srgbClr val="101214"/>
                                    </a:solidFill>
                                    <a:latin typeface="Cambria Math" panose="02040503050406030204" pitchFamily="18" charset="0"/>
                                    <a:cs typeface="+mn-ea"/>
                                    <a:sym typeface="+mn-lt"/>
                                  </a:rPr>
                                  <m:t>exp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101214"/>
                                    </a:solidFill>
                                    <a:latin typeface="Cambria Math" panose="02040503050406030204" pitchFamily="18" charset="0"/>
                                    <a:cs typeface="+mn-ea"/>
                                    <a:sym typeface="+mn-lt"/>
                                  </a:rPr>
                                  <m:t>⁡(</m:t>
                                </m:r>
                                <m:f>
                                  <m:fPr>
                                    <m:ctrlPr>
                                      <a:rPr lang="en-US" altLang="zh-CN" sz="2400" b="0" i="1" smtClean="0">
                                        <a:solidFill>
                                          <a:srgbClr val="101214"/>
                                        </a:solidFill>
                                        <a:latin typeface="Cambria Math" panose="02040503050406030204" pitchFamily="18" charset="0"/>
                                        <a:cs typeface="+mn-ea"/>
                                        <a:sym typeface="+mn-lt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solidFill>
                                              <a:srgbClr val="101214"/>
                                            </a:solidFill>
                                            <a:latin typeface="Cambria Math" panose="02040503050406030204" pitchFamily="18" charset="0"/>
                                            <a:cs typeface="+mn-ea"/>
                                            <a:sym typeface="+mn-lt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solidFill>
                                              <a:srgbClr val="101214"/>
                                            </a:solidFill>
                                            <a:latin typeface="Cambria Math" panose="02040503050406030204" pitchFamily="18" charset="0"/>
                                            <a:cs typeface="+mn-ea"/>
                                            <a:sym typeface="+mn-lt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solidFill>
                                              <a:srgbClr val="101214"/>
                                            </a:solidFill>
                                            <a:latin typeface="Cambria Math" panose="02040503050406030204" pitchFamily="18" charset="0"/>
                                            <a:cs typeface="+mn-ea"/>
                                            <a:sym typeface="+mn-lt"/>
                                          </a:rPr>
                                          <m:t>𝑢</m:t>
                                        </m:r>
                                        <m:r>
                                          <a:rPr lang="en-US" altLang="zh-CN" sz="2400" i="1">
                                            <a:solidFill>
                                              <a:srgbClr val="101214"/>
                                            </a:solidFill>
                                            <a:latin typeface="Cambria Math" panose="02040503050406030204" pitchFamily="18" charset="0"/>
                                            <a:cs typeface="+mn-ea"/>
                                            <a:sym typeface="+mn-lt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sz="24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+mn-ea"/>
                                            <a:sym typeface="+mn-lt"/>
                                          </a:rPr>
                                          <m:t>𝐾</m:t>
                                        </m:r>
                                      </m:sub>
                                    </m:sSub>
                                    <m:r>
                                      <a:rPr lang="en-US" altLang="zh-CN" sz="2400" b="0" i="1" smtClean="0">
                                        <a:solidFill>
                                          <a:srgbClr val="101214"/>
                                        </a:solidFill>
                                        <a:latin typeface="Cambria Math" panose="02040503050406030204" pitchFamily="18" charset="0"/>
                                        <a:cs typeface="+mn-ea"/>
                                        <a:sym typeface="+mn-lt"/>
                                      </a:rPr>
                                      <m:t> 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rgbClr val="10121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ea"/>
                                        <a:sym typeface="+mn-lt"/>
                                      </a:rPr>
                                      <m:t>⋅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solidFill>
                                              <a:srgbClr val="101214"/>
                                            </a:solidFill>
                                            <a:latin typeface="Cambria Math" panose="02040503050406030204" pitchFamily="18" charset="0"/>
                                            <a:cs typeface="+mn-ea"/>
                                            <a:sym typeface="+mn-lt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rgbClr val="101214"/>
                                            </a:solidFill>
                                            <a:latin typeface="Cambria Math" panose="02040503050406030204" pitchFamily="18" charset="0"/>
                                            <a:cs typeface="+mn-ea"/>
                                            <a:sym typeface="+mn-lt"/>
                                          </a:rPr>
                                          <m:t> </m:t>
                                        </m:r>
                                        <m:r>
                                          <a:rPr lang="en-US" altLang="zh-CN" sz="2400" i="1">
                                            <a:solidFill>
                                              <a:srgbClr val="101214"/>
                                            </a:solidFill>
                                            <a:latin typeface="Cambria Math" panose="02040503050406030204" pitchFamily="18" charset="0"/>
                                            <a:cs typeface="+mn-ea"/>
                                            <a:sym typeface="+mn-lt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solidFill>
                                              <a:srgbClr val="101214"/>
                                            </a:solidFill>
                                            <a:latin typeface="Cambria Math" panose="02040503050406030204" pitchFamily="18" charset="0"/>
                                            <a:cs typeface="+mn-ea"/>
                                            <a:sym typeface="+mn-lt"/>
                                          </a:rPr>
                                          <m:t>𝑣</m:t>
                                        </m:r>
                                        <m:r>
                                          <a:rPr lang="en-US" altLang="zh-CN" sz="2400" i="1">
                                            <a:solidFill>
                                              <a:srgbClr val="101214"/>
                                            </a:solidFill>
                                            <a:latin typeface="Cambria Math" panose="02040503050406030204" pitchFamily="18" charset="0"/>
                                            <a:cs typeface="+mn-ea"/>
                                            <a:sym typeface="+mn-lt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sz="2400" i="1">
                                            <a:solidFill>
                                              <a:srgbClr val="101214"/>
                                            </a:solidFill>
                                            <a:latin typeface="Cambria Math" panose="02040503050406030204" pitchFamily="18" charset="0"/>
                                            <a:cs typeface="+mn-ea"/>
                                            <a:sym typeface="+mn-lt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sz="2400" b="0" i="1" smtClean="0">
                                        <a:solidFill>
                                          <a:srgbClr val="101214"/>
                                        </a:solidFill>
                                        <a:latin typeface="Cambria Math" panose="02040503050406030204" pitchFamily="18" charset="0"/>
                                        <a:cs typeface="+mn-ea"/>
                                        <a:sym typeface="+mn-lt"/>
                                      </a:rPr>
                                      <m:t>𝜏</m:t>
                                    </m:r>
                                  </m:den>
                                </m:f>
                                <m:r>
                                  <a:rPr lang="en-US" altLang="zh-CN" sz="2400" b="0" i="1" smtClean="0">
                                    <a:solidFill>
                                      <a:srgbClr val="101214"/>
                                    </a:solidFill>
                                    <a:latin typeface="Cambria Math" panose="02040503050406030204" pitchFamily="18" charset="0"/>
                                    <a:cs typeface="+mn-ea"/>
                                    <a:sym typeface="+mn-lt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e>
                    </m:nary>
                  </m:oMath>
                </a14:m>
                <a:endParaRPr lang="en-US" altLang="zh-CN" sz="2400" dirty="0">
                  <a:solidFill>
                    <a:srgbClr val="101214"/>
                  </a:solidFill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BFBC18C-A189-05F9-8848-2308FC938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651" y="2567000"/>
                <a:ext cx="10560698" cy="3133743"/>
              </a:xfrm>
              <a:prstGeom prst="rect">
                <a:avLst/>
              </a:prstGeom>
              <a:blipFill>
                <a:blip r:embed="rId3"/>
                <a:stretch>
                  <a:fillRect l="-5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F7E2BBE5-CB7E-765C-DA56-16F661D8B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9800" y="1078839"/>
            <a:ext cx="6995766" cy="110499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ECC2731-3721-3087-3782-163D5E94EE7F}"/>
              </a:ext>
            </a:extLst>
          </p:cNvPr>
          <p:cNvSpPr txBox="1"/>
          <p:nvPr/>
        </p:nvSpPr>
        <p:spPr>
          <a:xfrm>
            <a:off x="507186" y="6321365"/>
            <a:ext cx="10633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rgbClr val="000000"/>
                </a:solidFill>
                <a:latin typeface="LinLibertineT"/>
              </a:rPr>
              <a:t>[1] </a:t>
            </a:r>
            <a:r>
              <a:rPr lang="en-US" altLang="zh-CN" sz="1000" b="0" i="0" dirty="0">
                <a:solidFill>
                  <a:srgbClr val="000000"/>
                </a:solidFill>
                <a:effectLst/>
                <a:latin typeface="LinLibertineT"/>
              </a:rPr>
              <a:t>Wei </a:t>
            </a:r>
            <a:r>
              <a:rPr lang="en-US" altLang="zh-CN" sz="1000" b="0" i="0" dirty="0" err="1">
                <a:solidFill>
                  <a:srgbClr val="000000"/>
                </a:solidFill>
                <a:effectLst/>
                <a:latin typeface="LinLibertineT"/>
              </a:rPr>
              <a:t>Wei</a:t>
            </a:r>
            <a:r>
              <a:rPr lang="en-US" altLang="zh-CN" sz="1000" b="0" i="0" dirty="0">
                <a:solidFill>
                  <a:srgbClr val="000000"/>
                </a:solidFill>
                <a:effectLst/>
                <a:latin typeface="LinLibertineT"/>
              </a:rPr>
              <a:t>, Chao Huang, </a:t>
            </a:r>
            <a:r>
              <a:rPr lang="en-US" altLang="zh-CN" sz="1000" b="0" i="0" dirty="0" err="1">
                <a:solidFill>
                  <a:srgbClr val="000000"/>
                </a:solidFill>
                <a:effectLst/>
                <a:latin typeface="LinLibertineT"/>
              </a:rPr>
              <a:t>Lianghao</a:t>
            </a:r>
            <a:r>
              <a:rPr lang="en-US" altLang="zh-CN" sz="1000" b="0" i="0" dirty="0">
                <a:solidFill>
                  <a:srgbClr val="000000"/>
                </a:solidFill>
                <a:effectLst/>
                <a:latin typeface="LinLibertineT"/>
              </a:rPr>
              <a:t> Xia, Yong Xu, </a:t>
            </a:r>
            <a:r>
              <a:rPr lang="en-US" altLang="zh-CN" sz="1000" b="0" i="0" dirty="0" err="1">
                <a:solidFill>
                  <a:srgbClr val="000000"/>
                </a:solidFill>
                <a:effectLst/>
                <a:latin typeface="LinLibertineT"/>
              </a:rPr>
              <a:t>Jiashu</a:t>
            </a:r>
            <a:r>
              <a:rPr lang="en-US" altLang="zh-CN" sz="1000" b="0" i="0" dirty="0">
                <a:solidFill>
                  <a:srgbClr val="000000"/>
                </a:solidFill>
                <a:effectLst/>
                <a:latin typeface="LinLibertineT"/>
              </a:rPr>
              <a:t> Zhao, and </a:t>
            </a:r>
            <a:r>
              <a:rPr lang="en-US" altLang="zh-CN" sz="1000" b="0" i="0" dirty="0" err="1">
                <a:solidFill>
                  <a:srgbClr val="000000"/>
                </a:solidFill>
                <a:effectLst/>
                <a:latin typeface="LinLibertineT"/>
              </a:rPr>
              <a:t>Dawei</a:t>
            </a:r>
            <a:r>
              <a:rPr lang="en-US" altLang="zh-CN" sz="1000" b="0" i="0" dirty="0">
                <a:solidFill>
                  <a:srgbClr val="000000"/>
                </a:solidFill>
                <a:effectLst/>
                <a:latin typeface="LinLibertineT"/>
              </a:rPr>
              <a:t> Yin. 2022. Contrastive meta learning with behavior multiplicity for recommendation. In </a:t>
            </a:r>
            <a:r>
              <a:rPr lang="en-US" altLang="zh-CN" sz="1000" b="0" i="1" dirty="0">
                <a:solidFill>
                  <a:srgbClr val="000000"/>
                </a:solidFill>
                <a:effectLst/>
                <a:latin typeface="LinLibertineTI"/>
              </a:rPr>
              <a:t>Proceedings of the Fifteenth ACM International Conference on Web Search and Data Mining</a:t>
            </a:r>
            <a:r>
              <a:rPr lang="en-US" altLang="zh-CN" sz="1000" dirty="0"/>
              <a:t> 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45444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A9809C-B04D-EA04-E682-90F697EAF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9B5C3-5701-4F52-A9BD-42472237829D}" type="slidenum">
              <a:rPr lang="zh-CN" altLang="en-US" smtClean="0">
                <a:cs typeface="+mn-ea"/>
                <a:sym typeface="+mn-lt"/>
              </a:rPr>
              <a:t>6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D6FBE903-78E6-913D-1110-FDC2B461EEEF}"/>
              </a:ext>
            </a:extLst>
          </p:cNvPr>
          <p:cNvSpPr>
            <a:spLocks noGrp="1"/>
          </p:cNvSpPr>
          <p:nvPr/>
        </p:nvSpPr>
        <p:spPr>
          <a:xfrm>
            <a:off x="5997683" y="2414393"/>
            <a:ext cx="11008057" cy="4566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156A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0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D1E0E5C6-5E4A-956B-B750-3969BB85C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D1B8EDC-93CE-1274-2ED9-EFB1A9321527}"/>
              </a:ext>
            </a:extLst>
          </p:cNvPr>
          <p:cNvSpPr txBox="1"/>
          <p:nvPr/>
        </p:nvSpPr>
        <p:spPr>
          <a:xfrm>
            <a:off x="507186" y="6321365"/>
            <a:ext cx="106333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Wu, </a:t>
            </a:r>
            <a:r>
              <a:rPr lang="en-US" altLang="zh-CN" sz="1000" dirty="0" err="1"/>
              <a:t>Jiahao</a:t>
            </a:r>
            <a:r>
              <a:rPr lang="en-US" altLang="zh-CN" sz="1000" dirty="0"/>
              <a:t>, et al. "Disentangled contrastive learning for social recommendation." </a:t>
            </a:r>
            <a:r>
              <a:rPr lang="en-US" altLang="zh-CN" sz="1000" i="1" dirty="0"/>
              <a:t>Proceedings of the 31st ACM International Conference on Information &amp; Knowledge Management</a:t>
            </a:r>
            <a:r>
              <a:rPr lang="en-US" altLang="zh-CN" sz="1000" dirty="0"/>
              <a:t>. 2022.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8BB2D59-AEC4-6EFE-4FE4-BEE27DBF9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705" y="2086815"/>
            <a:ext cx="4328535" cy="50296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BACBF1E-CBE2-B6B7-0D74-5F80560A0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159" y="1141742"/>
            <a:ext cx="3330229" cy="254530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C3D60D5-5820-7F31-3813-0CE909B2B767}"/>
              </a:ext>
            </a:extLst>
          </p:cNvPr>
          <p:cNvSpPr txBox="1"/>
          <p:nvPr/>
        </p:nvSpPr>
        <p:spPr>
          <a:xfrm>
            <a:off x="720435" y="3938949"/>
            <a:ext cx="10560698" cy="966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101214"/>
                </a:solidFill>
                <a:effectLst/>
                <a:latin typeface="PingFang SC"/>
              </a:rPr>
              <a:t>但是辅助行为可能同时包含对目标任务不利的嘈杂交互。</a:t>
            </a:r>
            <a:r>
              <a:rPr lang="en-US" altLang="zh-CN" sz="2000" b="0" i="0" dirty="0">
                <a:solidFill>
                  <a:srgbClr val="101214"/>
                </a:solidFill>
                <a:effectLst/>
                <a:latin typeface="PingFang SC"/>
              </a:rPr>
              <a:t>CML</a:t>
            </a:r>
            <a:r>
              <a:rPr lang="zh-CN" altLang="en-US" sz="2000" b="0" i="0" dirty="0">
                <a:solidFill>
                  <a:srgbClr val="101214"/>
                </a:solidFill>
                <a:effectLst/>
                <a:latin typeface="PingFang SC"/>
              </a:rPr>
              <a:t>简单地采用对比学习范式可能会加剧辅助行为中对噪声分布的</a:t>
            </a:r>
            <a:r>
              <a:rPr lang="zh-CN" altLang="en-US" sz="2000" b="0" i="0" dirty="0">
                <a:solidFill>
                  <a:srgbClr val="0156A3"/>
                </a:solidFill>
                <a:effectLst/>
                <a:latin typeface="PingFang SC"/>
              </a:rPr>
              <a:t>负迁移</a:t>
            </a:r>
            <a:r>
              <a:rPr lang="zh-CN" altLang="en-US" sz="2000" b="0" i="0" dirty="0">
                <a:solidFill>
                  <a:srgbClr val="101214"/>
                </a:solidFill>
                <a:effectLst/>
                <a:latin typeface="PingFang SC"/>
              </a:rPr>
              <a:t>，破坏</a:t>
            </a:r>
            <a:r>
              <a:rPr lang="zh-CN" altLang="en-US" sz="2000" b="0" i="0" dirty="0">
                <a:solidFill>
                  <a:srgbClr val="0156A3"/>
                </a:solidFill>
                <a:effectLst/>
                <a:latin typeface="PingFang SC"/>
              </a:rPr>
              <a:t>目标行为</a:t>
            </a:r>
            <a:r>
              <a:rPr lang="zh-CN" altLang="en-US" sz="2000" b="0" i="0" dirty="0">
                <a:solidFill>
                  <a:srgbClr val="101214"/>
                </a:solidFill>
                <a:effectLst/>
                <a:latin typeface="PingFang SC"/>
              </a:rPr>
              <a:t>的</a:t>
            </a:r>
            <a:r>
              <a:rPr lang="zh-CN" altLang="en-US" sz="2000" b="0" i="0" dirty="0">
                <a:solidFill>
                  <a:srgbClr val="FF0000"/>
                </a:solidFill>
                <a:effectLst/>
                <a:latin typeface="PingFang SC"/>
              </a:rPr>
              <a:t>真实语义</a:t>
            </a:r>
            <a:endParaRPr lang="en-US" altLang="zh-CN" sz="2000" b="0" i="0" dirty="0">
              <a:solidFill>
                <a:srgbClr val="101214"/>
              </a:solidFill>
              <a:effectLst/>
              <a:latin typeface="PingFang SC"/>
            </a:endParaRPr>
          </a:p>
        </p:txBody>
      </p:sp>
    </p:spTree>
    <p:extLst>
      <p:ext uri="{BB962C8B-B14F-4D97-AF65-F5344CB8AC3E}">
        <p14:creationId xmlns:p14="http://schemas.microsoft.com/office/powerpoint/2010/main" val="2319176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A56806B-2DED-7B6C-C163-B249CE921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43E3-A8F4-43FA-AEF9-E4123C8084F8}" type="slidenum">
              <a:rPr lang="zh-CN" altLang="en-US" smtClean="0">
                <a:cs typeface="+mn-ea"/>
                <a:sym typeface="+mn-lt"/>
              </a:rPr>
              <a:t>7</a:t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B4D6F71D-5CF0-6392-7A3B-A92FA302B45E}"/>
              </a:ext>
            </a:extLst>
          </p:cNvPr>
          <p:cNvSpPr txBox="1">
            <a:spLocks/>
          </p:cNvSpPr>
          <p:nvPr/>
        </p:nvSpPr>
        <p:spPr>
          <a:xfrm>
            <a:off x="65785" y="50011"/>
            <a:ext cx="11876006" cy="53602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>
                <a:solidFill>
                  <a:srgbClr val="0156A3"/>
                </a:solidFill>
                <a:latin typeface="+mn-lt"/>
                <a:ea typeface="+mn-ea"/>
                <a:cs typeface="+mn-ea"/>
                <a:sym typeface="+mn-lt"/>
              </a:rPr>
              <a:t>方法</a:t>
            </a:r>
            <a:r>
              <a:rPr lang="en-US" altLang="zh-CN" sz="3600" dirty="0">
                <a:solidFill>
                  <a:srgbClr val="0156A3"/>
                </a:solidFill>
                <a:latin typeface="+mn-lt"/>
                <a:ea typeface="+mn-ea"/>
                <a:cs typeface="+mn-ea"/>
                <a:sym typeface="+mn-lt"/>
              </a:rPr>
              <a:t>—</a:t>
            </a:r>
            <a:r>
              <a:rPr lang="en-US" altLang="zh-CN" sz="2800" dirty="0">
                <a:solidFill>
                  <a:srgbClr val="0156A3"/>
                </a:solidFill>
                <a:latin typeface="+mn-lt"/>
                <a:ea typeface="+mn-ea"/>
                <a:cs typeface="+mn-ea"/>
              </a:rPr>
              <a:t>Multi-Behavior Self-Supervised Learning</a:t>
            </a:r>
            <a:r>
              <a:rPr lang="en-US" altLang="zh-CN" sz="3600" dirty="0">
                <a:solidFill>
                  <a:srgbClr val="0156A3"/>
                </a:solidFill>
                <a:latin typeface="+mn-lt"/>
                <a:ea typeface="+mn-ea"/>
                <a:cs typeface="+mn-ea"/>
              </a:rPr>
              <a:t>(MBSSL)</a:t>
            </a:r>
            <a:endParaRPr lang="zh-CN" altLang="en-US" sz="3600" dirty="0">
              <a:solidFill>
                <a:srgbClr val="0156A3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A1D4A91-6197-EE87-FE83-819B42CC2E1C}"/>
              </a:ext>
            </a:extLst>
          </p:cNvPr>
          <p:cNvSpPr txBox="1"/>
          <p:nvPr/>
        </p:nvSpPr>
        <p:spPr>
          <a:xfrm>
            <a:off x="582368" y="5050024"/>
            <a:ext cx="3307244" cy="1422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101214"/>
                </a:solidFill>
                <a:effectLst/>
                <a:latin typeface="PingFang SC"/>
              </a:rPr>
              <a:t>行为感知图神经网络</a:t>
            </a:r>
            <a:endParaRPr lang="en-US" altLang="zh-CN" sz="2000" b="0" i="0" dirty="0">
              <a:solidFill>
                <a:srgbClr val="101214"/>
              </a:solidFill>
              <a:effectLst/>
              <a:latin typeface="PingFang SC"/>
            </a:endParaRP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0156A3"/>
                </a:solidFill>
                <a:effectLst/>
                <a:latin typeface="PingFang SC"/>
              </a:rPr>
              <a:t>行为间</a:t>
            </a:r>
            <a:r>
              <a:rPr lang="zh-CN" altLang="en-US" sz="2000" b="0" i="0" dirty="0">
                <a:solidFill>
                  <a:srgbClr val="101214"/>
                </a:solidFill>
                <a:effectLst/>
                <a:latin typeface="PingFang SC"/>
              </a:rPr>
              <a:t>自监督学习</a:t>
            </a:r>
            <a:endParaRPr lang="en-US" altLang="zh-CN" sz="2000" b="0" i="0" dirty="0">
              <a:solidFill>
                <a:srgbClr val="101214"/>
              </a:solidFill>
              <a:effectLst/>
              <a:latin typeface="PingFang SC"/>
            </a:endParaRP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0156A3"/>
                </a:solidFill>
                <a:effectLst/>
                <a:latin typeface="PingFang SC"/>
              </a:rPr>
              <a:t>行为内</a:t>
            </a:r>
            <a:r>
              <a:rPr lang="zh-CN" altLang="en-US" sz="2000" b="0" i="0" dirty="0">
                <a:solidFill>
                  <a:srgbClr val="101214"/>
                </a:solidFill>
                <a:effectLst/>
                <a:latin typeface="PingFang SC"/>
              </a:rPr>
              <a:t>自监督学习</a:t>
            </a:r>
            <a:endParaRPr lang="zh-CN" altLang="en-US" sz="2000" dirty="0"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5600C5A-4A8A-7EF5-10CF-EBF019D3C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85" y="753387"/>
            <a:ext cx="11657218" cy="399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452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0806D4-C20B-A103-2663-072908053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951" y="464451"/>
            <a:ext cx="10515600" cy="536023"/>
          </a:xfrm>
        </p:spPr>
        <p:txBody>
          <a:bodyPr>
            <a:noAutofit/>
          </a:bodyPr>
          <a:lstStyle/>
          <a:p>
            <a:r>
              <a:rPr lang="zh-CN" altLang="en-US" sz="3600">
                <a:latin typeface="+mn-lt"/>
                <a:ea typeface="+mn-ea"/>
                <a:cs typeface="+mn-ea"/>
                <a:sym typeface="+mn-lt"/>
              </a:rPr>
              <a:t>行为感知图神经网络</a:t>
            </a:r>
            <a:endParaRPr lang="zh-CN" altLang="en-US" sz="3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A9809C-B04D-EA04-E682-90F697EAF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9B5C3-5701-4F52-A9BD-42472237829D}" type="slidenum">
              <a:rPr lang="zh-CN" altLang="en-US" smtClean="0">
                <a:cs typeface="+mn-ea"/>
                <a:sym typeface="+mn-lt"/>
              </a:rPr>
              <a:t>8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2841C3C-C705-3391-0AE6-FE9C8C754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59" y="1284571"/>
            <a:ext cx="1592718" cy="2972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B061656-C759-6880-3D7F-098246FEB148}"/>
                  </a:ext>
                </a:extLst>
              </p:cNvPr>
              <p:cNvSpPr txBox="1"/>
              <p:nvPr/>
            </p:nvSpPr>
            <p:spPr>
              <a:xfrm>
                <a:off x="783059" y="1242813"/>
                <a:ext cx="5926024" cy="4318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                            </a:t>
                </a:r>
                <a:r>
                  <a:rPr lang="zh-CN" altLang="en-US" sz="20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zh-CN" altLang="en-US" sz="2000" dirty="0"/>
                  <a:t>为行为类型数量</a:t>
                </a:r>
                <a:endParaRPr lang="en-US" altLang="zh-CN" sz="2000" dirty="0"/>
              </a:p>
              <a:p>
                <a:endParaRPr lang="en-US" altLang="zh-CN" sz="2000" dirty="0"/>
              </a:p>
              <a:p>
                <a:endParaRPr lang="en-US" altLang="zh-CN" sz="2000" dirty="0"/>
              </a:p>
              <a:p>
                <a:endParaRPr lang="en-US" altLang="zh-CN" sz="2000" dirty="0"/>
              </a:p>
              <a:p>
                <a:endParaRPr lang="en-US" altLang="zh-CN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0" i="1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𝒩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sz="2000" b="0" i="1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solidFill>
                              <a:srgbClr val="2A2B2E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000" b="0" i="0" dirty="0">
                    <a:solidFill>
                      <a:srgbClr val="2A2B2E"/>
                    </a:solidFill>
                    <a:effectLst/>
                    <a:latin typeface="PingFang SC"/>
                  </a:rPr>
                  <a:t>为行为类型𝑘下𝑢的近邻集</a:t>
                </a:r>
                <a:endParaRPr lang="en-US" altLang="zh-CN" sz="2000" b="0" i="0" dirty="0">
                  <a:solidFill>
                    <a:srgbClr val="2A2B2E"/>
                  </a:solidFill>
                  <a:effectLst/>
                  <a:latin typeface="PingFang SC"/>
                </a:endParaRPr>
              </a:p>
              <a:p>
                <a:endParaRPr lang="en-US" altLang="zh-CN" dirty="0">
                  <a:solidFill>
                    <a:srgbClr val="2A2B2E"/>
                  </a:solidFill>
                  <a:latin typeface="PingFang SC"/>
                </a:endParaRPr>
              </a:p>
              <a:p>
                <a:endParaRPr lang="en-US" altLang="zh-CN" dirty="0">
                  <a:solidFill>
                    <a:srgbClr val="2A2B2E"/>
                  </a:solidFill>
                  <a:latin typeface="PingFang SC"/>
                </a:endParaRPr>
              </a:p>
              <a:p>
                <a:endParaRPr lang="en-US" altLang="zh-CN" dirty="0">
                  <a:solidFill>
                    <a:srgbClr val="2A2B2E"/>
                  </a:solidFill>
                  <a:latin typeface="PingFang SC"/>
                </a:endParaRPr>
              </a:p>
              <a:p>
                <a:r>
                  <a:rPr lang="en-US" altLang="zh-CN" dirty="0"/>
                  <a:t>                         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zh-CN" altLang="en-US" sz="2000" b="0" i="0" dirty="0">
                    <a:solidFill>
                      <a:srgbClr val="2A2B2E"/>
                    </a:solidFill>
                    <a:effectLst/>
                    <a:latin typeface="PingFang SC"/>
                  </a:rPr>
                  <a:t>表示在𝑙</a:t>
                </a:r>
                <a:r>
                  <a:rPr lang="en-US" altLang="zh-CN" sz="2000" b="0" i="0" dirty="0">
                    <a:solidFill>
                      <a:srgbClr val="2A2B2E"/>
                    </a:solidFill>
                    <a:effectLst/>
                    <a:latin typeface="PingFang SC"/>
                  </a:rPr>
                  <a:t>-</a:t>
                </a:r>
                <a:r>
                  <a:rPr lang="en-US" altLang="zh-CN" sz="2000" b="0" i="0" dirty="0" err="1">
                    <a:solidFill>
                      <a:srgbClr val="2A2B2E"/>
                    </a:solidFill>
                    <a:effectLst/>
                    <a:latin typeface="PingFang SC"/>
                  </a:rPr>
                  <a:t>th</a:t>
                </a:r>
                <a:r>
                  <a:rPr lang="zh-CN" altLang="en-US" sz="2000" b="0" i="0" dirty="0">
                    <a:solidFill>
                      <a:srgbClr val="2A2B2E"/>
                    </a:solidFill>
                    <a:effectLst/>
                    <a:latin typeface="PingFang SC"/>
                  </a:rPr>
                  <a:t>层中行为𝑘的嵌入</a:t>
                </a:r>
                <a:endParaRPr lang="en-US" altLang="zh-CN" sz="2000" dirty="0"/>
              </a:p>
              <a:p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值得注意的是，这里的行为嵌入不同于传统多行为</a:t>
                </a:r>
                <a:r>
                  <a:rPr lang="en-US" altLang="zh-CN" sz="2000" dirty="0"/>
                  <a:t>RS</a:t>
                </a:r>
                <a:r>
                  <a:rPr lang="zh-CN" altLang="en-US" sz="2000" dirty="0"/>
                  <a:t>那样由初始嵌入层生成的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B061656-C759-6880-3D7F-098246FEB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59" y="1242813"/>
                <a:ext cx="5926024" cy="4318683"/>
              </a:xfrm>
              <a:prstGeom prst="rect">
                <a:avLst/>
              </a:prstGeom>
              <a:blipFill>
                <a:blip r:embed="rId4"/>
                <a:stretch>
                  <a:fillRect l="-1028" t="-847" b="-16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88251EE0-B3DC-8022-0E61-DC3B7AA92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059" y="1973371"/>
            <a:ext cx="5926024" cy="53602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9F01087-F09D-72C9-73CE-7BED04F4BC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3146" y="1150422"/>
            <a:ext cx="4866041" cy="426670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19CF8E6-127B-E2CB-BF1F-6E9FA6D6B5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626" y="3876119"/>
            <a:ext cx="2019475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06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0806D4-C20B-A103-2663-072908053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951" y="464451"/>
            <a:ext cx="10515600" cy="536023"/>
          </a:xfrm>
        </p:spPr>
        <p:txBody>
          <a:bodyPr>
            <a:noAutofit/>
          </a:bodyPr>
          <a:lstStyle/>
          <a:p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行为感知图神经网络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A9809C-B04D-EA04-E682-90F697EAF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9B5C3-5701-4F52-A9BD-42472237829D}" type="slidenum">
              <a:rPr lang="zh-CN" altLang="en-US" smtClean="0">
                <a:cs typeface="+mn-ea"/>
                <a:sym typeface="+mn-lt"/>
              </a:rPr>
              <a:t>9</a:t>
            </a:fld>
            <a:endParaRPr lang="zh-CN" altLang="en-US"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B061656-C759-6880-3D7F-098246FEB148}"/>
                  </a:ext>
                </a:extLst>
              </p:cNvPr>
              <p:cNvSpPr txBox="1"/>
              <p:nvPr/>
            </p:nvSpPr>
            <p:spPr>
              <a:xfrm>
                <a:off x="769204" y="1180468"/>
                <a:ext cx="5783996" cy="3732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不同的行为会以隐式的方式</a:t>
                </a:r>
                <a:r>
                  <a:rPr lang="zh-CN" altLang="en-US" sz="2000" dirty="0">
                    <a:solidFill>
                      <a:srgbClr val="0156A3"/>
                    </a:solidFill>
                  </a:rPr>
                  <a:t>相互交织</a:t>
                </a:r>
                <a:r>
                  <a:rPr lang="zh-CN" altLang="en-US" sz="2000" dirty="0"/>
                  <a:t>，并且行为之间的相关性因</a:t>
                </a:r>
                <a:r>
                  <a:rPr lang="zh-CN" altLang="en-US" sz="2000" dirty="0">
                    <a:solidFill>
                      <a:srgbClr val="0156A3"/>
                    </a:solidFill>
                  </a:rPr>
                  <a:t>用户而异</a:t>
                </a:r>
                <a:endParaRPr lang="en-US" altLang="zh-CN" sz="2000" dirty="0">
                  <a:solidFill>
                    <a:srgbClr val="0156A3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000" dirty="0">
                  <a:solidFill>
                    <a:srgbClr val="0156A3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自注意力建模跨行为依赖</a:t>
                </a:r>
                <a:endParaRPr lang="en-US" altLang="zh-CN" sz="200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将结点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在</m:t>
                    </m:r>
                  </m:oMath>
                </a14:m>
                <a:r>
                  <a:rPr lang="zh-CN" altLang="en-US" sz="2000" dirty="0"/>
                  <a:t>所有行为下的嵌入拼接为</a:t>
                </a:r>
                <a:endParaRPr lang="en-US" altLang="zh-CN" sz="200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2000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2000" dirty="0"/>
                  <a:t>                                                 </a:t>
                </a:r>
                <a:r>
                  <a:rPr lang="zh-CN" altLang="en-US" sz="2000" dirty="0"/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CN" altLang="en-US" sz="2000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sz="2000" dirty="0"/>
                  <a:t>输出维度</a:t>
                </a:r>
                <a:endParaRPr lang="en-US" altLang="zh-CN" sz="2000" dirty="0"/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20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B061656-C759-6880-3D7F-098246FEB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204" y="1180468"/>
                <a:ext cx="5783996" cy="3732112"/>
              </a:xfrm>
              <a:prstGeom prst="rect">
                <a:avLst/>
              </a:prstGeom>
              <a:blipFill>
                <a:blip r:embed="rId3"/>
                <a:stretch>
                  <a:fillRect l="-9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75F4223E-FA7D-1676-D35F-F7AD47C77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173" y="1075259"/>
            <a:ext cx="5022015" cy="46105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3978E8C-8BF0-A21A-759F-1AA7B6E5D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082" y="3121485"/>
            <a:ext cx="1181202" cy="35817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4691551-B154-195A-26E8-B31F75AEC6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2193" y="3605279"/>
            <a:ext cx="4229467" cy="46486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30DECDF-1B9E-8A6B-E80B-2607223CD4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2193" y="4054705"/>
            <a:ext cx="2568163" cy="41151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B4C3F73-D1DD-EA8C-31AE-88E1D050AD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9727" y="4514125"/>
            <a:ext cx="1524132" cy="35055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3D52BF8-722E-570A-BF98-74905EC39B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9727" y="5092574"/>
            <a:ext cx="3673158" cy="82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705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zpiiwp2h">
      <a:majorFont>
        <a:latin typeface="Times New Roman" panose="020F0302020204030204"/>
        <a:ea typeface="微软雅黑"/>
        <a:cs typeface=""/>
      </a:majorFont>
      <a:minorFont>
        <a:latin typeface="Times New Roman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9943</TotalTime>
  <Words>2480</Words>
  <Application>Microsoft Office PowerPoint</Application>
  <PresentationFormat>宽屏</PresentationFormat>
  <Paragraphs>252</Paragraphs>
  <Slides>28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8" baseType="lpstr">
      <vt:lpstr>LibertineMathBMI</vt:lpstr>
      <vt:lpstr>LinLibertineT</vt:lpstr>
      <vt:lpstr>LinLibertineTI</vt:lpstr>
      <vt:lpstr>PingFang SC</vt:lpstr>
      <vt:lpstr>等线</vt:lpstr>
      <vt:lpstr>Arial</vt:lpstr>
      <vt:lpstr>Calibri</vt:lpstr>
      <vt:lpstr>Cambria Math</vt:lpstr>
      <vt:lpstr>Times New Roman</vt:lpstr>
      <vt:lpstr>Office 主题​​</vt:lpstr>
      <vt:lpstr>Multi-behavior Self-supervised Learning for Recommendation </vt:lpstr>
      <vt:lpstr>PowerPoint 演示文稿</vt:lpstr>
      <vt:lpstr>背景</vt:lpstr>
      <vt:lpstr>定义</vt:lpstr>
      <vt:lpstr>问题1</vt:lpstr>
      <vt:lpstr>PowerPoint 演示文稿</vt:lpstr>
      <vt:lpstr>PowerPoint 演示文稿</vt:lpstr>
      <vt:lpstr>行为感知图神经网络</vt:lpstr>
      <vt:lpstr>行为感知图神经网络</vt:lpstr>
      <vt:lpstr>行为间自监督学习</vt:lpstr>
      <vt:lpstr>swing算法</vt:lpstr>
      <vt:lpstr>PowerPoint 演示文稿</vt:lpstr>
      <vt:lpstr>非采样优化目标</vt:lpstr>
      <vt:lpstr>非采样优化目标推导</vt:lpstr>
      <vt:lpstr>PowerPoint 演示文稿</vt:lpstr>
      <vt:lpstr>SSL推荐模型的自适应优化方法</vt:lpstr>
      <vt:lpstr>SSL推荐模型的自适应优化方法</vt:lpstr>
      <vt:lpstr>混合操作更新过程</vt:lpstr>
      <vt:lpstr>PowerPoint 演示文稿</vt:lpstr>
      <vt:lpstr>实验设置</vt:lpstr>
      <vt:lpstr>实验设置</vt:lpstr>
      <vt:lpstr>性能比较(RQ1)</vt:lpstr>
      <vt:lpstr>消融实验(RQ2)</vt:lpstr>
      <vt:lpstr>鲁棒性分析(RQ3)</vt:lpstr>
      <vt:lpstr>梯度混合策略的影响(RQ4)</vt:lpstr>
      <vt:lpstr>超参数研究(RQ5)</vt:lpstr>
      <vt:lpstr>总结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Violet Evergarden</dc:creator>
  <cp:lastModifiedBy>Violet Evergarden</cp:lastModifiedBy>
  <cp:revision>1786</cp:revision>
  <dcterms:created xsi:type="dcterms:W3CDTF">2022-10-18T04:41:30Z</dcterms:created>
  <dcterms:modified xsi:type="dcterms:W3CDTF">2023-08-21T17:29:52Z</dcterms:modified>
</cp:coreProperties>
</file>